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267" r:id="rId2"/>
    <p:sldId id="355" r:id="rId3"/>
    <p:sldId id="356" r:id="rId4"/>
    <p:sldId id="361" r:id="rId5"/>
    <p:sldId id="358" r:id="rId6"/>
    <p:sldId id="359" r:id="rId7"/>
    <p:sldId id="360" r:id="rId8"/>
    <p:sldId id="346" r:id="rId9"/>
    <p:sldId id="347" r:id="rId10"/>
    <p:sldId id="348" r:id="rId11"/>
    <p:sldId id="344" r:id="rId12"/>
    <p:sldId id="372" r:id="rId13"/>
    <p:sldId id="362" r:id="rId14"/>
    <p:sldId id="353" r:id="rId15"/>
    <p:sldId id="363" r:id="rId16"/>
    <p:sldId id="364" r:id="rId17"/>
    <p:sldId id="365" r:id="rId18"/>
    <p:sldId id="368" r:id="rId19"/>
    <p:sldId id="366" r:id="rId20"/>
    <p:sldId id="367" r:id="rId21"/>
    <p:sldId id="369" r:id="rId22"/>
    <p:sldId id="370" r:id="rId23"/>
    <p:sldId id="371" r:id="rId24"/>
    <p:sldId id="349" r:id="rId25"/>
    <p:sldId id="354" r:id="rId26"/>
    <p:sldId id="373" r:id="rId2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4523"/>
    <a:srgbClr val="BC0000"/>
    <a:srgbClr val="FFFFFF"/>
    <a:srgbClr val="41719C"/>
    <a:srgbClr val="C55A11"/>
    <a:srgbClr val="36FF31"/>
    <a:srgbClr val="31D3FF"/>
    <a:srgbClr val="5B9BD5"/>
    <a:srgbClr val="930202"/>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7545" autoAdjust="0"/>
  </p:normalViewPr>
  <p:slideViewPr>
    <p:cSldViewPr snapToGrid="0">
      <p:cViewPr>
        <p:scale>
          <a:sx n="95" d="100"/>
          <a:sy n="95" d="100"/>
        </p:scale>
        <p:origin x="62" y="36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24" d="100"/>
          <a:sy n="124" d="100"/>
        </p:scale>
        <p:origin x="4155" y="8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4" y="2"/>
            <a:ext cx="2971800" cy="458788"/>
          </a:xfrm>
          <a:prstGeom prst="rect">
            <a:avLst/>
          </a:prstGeom>
        </p:spPr>
        <p:txBody>
          <a:bodyPr vert="horz" lIns="91440" tIns="45720" rIns="91440" bIns="45720" rtlCol="0"/>
          <a:lstStyle>
            <a:lvl1pPr algn="r">
              <a:defRPr sz="1200"/>
            </a:lvl1pPr>
          </a:lstStyle>
          <a:p>
            <a:fld id="{7EF03FB2-15D1-486B-883C-6379A5A1FCBF}" type="datetimeFigureOut">
              <a:rPr lang="nl-NL" smtClean="0"/>
              <a:t>10-12-2016</a:t>
            </a:fld>
            <a:endParaRPr lang="nl-NL"/>
          </a:p>
        </p:txBody>
      </p:sp>
      <p:sp>
        <p:nvSpPr>
          <p:cNvPr id="4" name="Tijdelijke aanduiding voor voettekst 3"/>
          <p:cNvSpPr>
            <a:spLocks noGrp="1"/>
          </p:cNvSpPr>
          <p:nvPr>
            <p:ph type="ftr" sz="quarter" idx="2"/>
          </p:nvPr>
        </p:nvSpPr>
        <p:spPr>
          <a:xfrm>
            <a:off x="0" y="8685215"/>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4" y="8685215"/>
            <a:ext cx="2971800" cy="458787"/>
          </a:xfrm>
          <a:prstGeom prst="rect">
            <a:avLst/>
          </a:prstGeom>
        </p:spPr>
        <p:txBody>
          <a:bodyPr vert="horz" lIns="91440" tIns="45720" rIns="91440" bIns="45720" rtlCol="0" anchor="b"/>
          <a:lstStyle>
            <a:lvl1pPr algn="r">
              <a:defRPr sz="1200"/>
            </a:lvl1pPr>
          </a:lstStyle>
          <a:p>
            <a:fld id="{9FE600DA-6B24-4877-BBD4-FF23A630D28D}" type="slidenum">
              <a:rPr lang="nl-NL" smtClean="0"/>
              <a:t>‹nr.›</a:t>
            </a:fld>
            <a:endParaRPr lang="nl-NL"/>
          </a:p>
        </p:txBody>
      </p:sp>
    </p:spTree>
    <p:extLst>
      <p:ext uri="{BB962C8B-B14F-4D97-AF65-F5344CB8AC3E}">
        <p14:creationId xmlns:p14="http://schemas.microsoft.com/office/powerpoint/2010/main" val="6225573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4" y="2"/>
            <a:ext cx="2971800" cy="458788"/>
          </a:xfrm>
          <a:prstGeom prst="rect">
            <a:avLst/>
          </a:prstGeom>
        </p:spPr>
        <p:txBody>
          <a:bodyPr vert="horz" lIns="91440" tIns="45720" rIns="91440" bIns="45720" rtlCol="0"/>
          <a:lstStyle>
            <a:lvl1pPr algn="r">
              <a:defRPr sz="1200"/>
            </a:lvl1pPr>
          </a:lstStyle>
          <a:p>
            <a:fld id="{88A9F4C9-17F6-4E79-8218-BCA5A3F422A0}" type="datetimeFigureOut">
              <a:rPr lang="en-GB" smtClean="0"/>
              <a:t>10/12/2016</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1"/>
            <a:ext cx="5486400" cy="3600451"/>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5"/>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4" y="8685215"/>
            <a:ext cx="2971800" cy="458787"/>
          </a:xfrm>
          <a:prstGeom prst="rect">
            <a:avLst/>
          </a:prstGeom>
        </p:spPr>
        <p:txBody>
          <a:bodyPr vert="horz" lIns="91440" tIns="45720" rIns="91440" bIns="45720" rtlCol="0" anchor="b"/>
          <a:lstStyle>
            <a:lvl1pPr algn="r">
              <a:defRPr sz="1200"/>
            </a:lvl1pPr>
          </a:lstStyle>
          <a:p>
            <a:fld id="{9C3A1B02-9C8D-40D5-85E9-00502C8CD128}" type="slidenum">
              <a:rPr lang="en-GB" smtClean="0"/>
              <a:t>‹nr.›</a:t>
            </a:fld>
            <a:endParaRPr lang="en-GB"/>
          </a:p>
        </p:txBody>
      </p:sp>
    </p:spTree>
    <p:extLst>
      <p:ext uri="{BB962C8B-B14F-4D97-AF65-F5344CB8AC3E}">
        <p14:creationId xmlns:p14="http://schemas.microsoft.com/office/powerpoint/2010/main" val="2022020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9C3A1B02-9C8D-40D5-85E9-00502C8CD128}" type="slidenum">
              <a:rPr lang="en-GB" smtClean="0"/>
              <a:t>1</a:t>
            </a:fld>
            <a:endParaRPr lang="en-GB"/>
          </a:p>
        </p:txBody>
      </p:sp>
    </p:spTree>
    <p:extLst>
      <p:ext uri="{BB962C8B-B14F-4D97-AF65-F5344CB8AC3E}">
        <p14:creationId xmlns:p14="http://schemas.microsoft.com/office/powerpoint/2010/main" val="279454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pPr marL="171450" indent="-171450">
              <a:buFontTx/>
              <a:buChar char="-"/>
            </a:pPr>
            <a:r>
              <a:rPr lang="en-GB" dirty="0"/>
              <a:t>Dexterous robots are robots embedded</a:t>
            </a:r>
            <a:r>
              <a:rPr lang="en-GB" baseline="0" dirty="0"/>
              <a:t> into an environment</a:t>
            </a:r>
          </a:p>
          <a:p>
            <a:pPr marL="171450" indent="-171450">
              <a:buFontTx/>
              <a:buChar char="-"/>
            </a:pPr>
            <a:r>
              <a:rPr lang="en-GB" dirty="0"/>
              <a:t>A</a:t>
            </a:r>
            <a:r>
              <a:rPr lang="en-GB" baseline="0" dirty="0"/>
              <a:t> robot can receive stimuli from the environment (sensing) and send a response back (actuation)</a:t>
            </a:r>
          </a:p>
          <a:p>
            <a:pPr marL="171450" indent="-171450">
              <a:buFontTx/>
              <a:buChar char="-"/>
            </a:pPr>
            <a:r>
              <a:rPr lang="en-GB" baseline="0" dirty="0"/>
              <a:t>Software receives stimuli from the robot, performs cognition, and sends the response to the robot</a:t>
            </a:r>
          </a:p>
          <a:p>
            <a:pPr marL="171450" indent="-171450">
              <a:buFontTx/>
              <a:buChar char="-"/>
            </a:pPr>
            <a:r>
              <a:rPr lang="en-GB" dirty="0"/>
              <a:t>The DevOps approach can be used to support alignment of </a:t>
            </a:r>
            <a:r>
              <a:rPr lang="en-GB" baseline="0" dirty="0"/>
              <a:t>the software with the hardware embedded into an environment </a:t>
            </a:r>
            <a:endParaRPr lang="en-GB" dirty="0"/>
          </a:p>
        </p:txBody>
      </p:sp>
      <p:sp>
        <p:nvSpPr>
          <p:cNvPr id="4" name="Tijdelijke aanduiding voor dianummer 3"/>
          <p:cNvSpPr>
            <a:spLocks noGrp="1"/>
          </p:cNvSpPr>
          <p:nvPr>
            <p:ph type="sldNum" sz="quarter" idx="10"/>
          </p:nvPr>
        </p:nvSpPr>
        <p:spPr/>
        <p:txBody>
          <a:bodyPr/>
          <a:lstStyle/>
          <a:p>
            <a:fld id="{9C3A1B02-9C8D-40D5-85E9-00502C8CD128}" type="slidenum">
              <a:rPr lang="en-GB" smtClean="0"/>
              <a:t>8</a:t>
            </a:fld>
            <a:endParaRPr lang="en-GB"/>
          </a:p>
        </p:txBody>
      </p:sp>
    </p:spTree>
    <p:extLst>
      <p:ext uri="{BB962C8B-B14F-4D97-AF65-F5344CB8AC3E}">
        <p14:creationId xmlns:p14="http://schemas.microsoft.com/office/powerpoint/2010/main" val="198508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C3A1B02-9C8D-40D5-85E9-00502C8CD128}" type="slidenum">
              <a:rPr lang="en-GB" smtClean="0"/>
              <a:t>24</a:t>
            </a:fld>
            <a:endParaRPr lang="en-GB"/>
          </a:p>
        </p:txBody>
      </p:sp>
    </p:spTree>
    <p:extLst>
      <p:ext uri="{BB962C8B-B14F-4D97-AF65-F5344CB8AC3E}">
        <p14:creationId xmlns:p14="http://schemas.microsoft.com/office/powerpoint/2010/main" val="885513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nl-NL"/>
              <a:t>IEEE SIMPAR 2016</a:t>
            </a:r>
          </a:p>
        </p:txBody>
      </p:sp>
      <p:sp>
        <p:nvSpPr>
          <p:cNvPr id="5" name="Tijdelijke aanduiding voor voettekst 4"/>
          <p:cNvSpPr>
            <a:spLocks noGrp="1"/>
          </p:cNvSpPr>
          <p:nvPr>
            <p:ph type="ftr" sz="quarter" idx="11"/>
          </p:nvPr>
        </p:nvSpPr>
        <p:spPr>
          <a:xfrm>
            <a:off x="3581400" y="6356352"/>
            <a:ext cx="5029200" cy="365125"/>
          </a:xfrm>
        </p:spPr>
        <p:txBody>
          <a:bodyPr/>
          <a:lstStyle/>
          <a:p>
            <a:r>
              <a:rPr lang="en-US"/>
              <a:t>Cognitive Robot Programming using Procedural Parameters and Complex Event Processing</a:t>
            </a:r>
            <a:endParaRPr lang="nl-NL" dirty="0"/>
          </a:p>
        </p:txBody>
      </p:sp>
      <p:sp>
        <p:nvSpPr>
          <p:cNvPr id="6" name="Tijdelijke aanduiding voor dianummer 5"/>
          <p:cNvSpPr>
            <a:spLocks noGrp="1"/>
          </p:cNvSpPr>
          <p:nvPr>
            <p:ph type="sldNum" sz="quarter" idx="12"/>
          </p:nvPr>
        </p:nvSpPr>
        <p:spPr>
          <a:xfrm>
            <a:off x="8610600" y="6362103"/>
            <a:ext cx="2743200" cy="365125"/>
          </a:xfrm>
        </p:spPr>
        <p:txBody>
          <a:bodyPr/>
          <a:lstStyle/>
          <a:p>
            <a:fld id="{897D77C9-B7F6-45E3-8A3F-F767EA0FEF98}" type="slidenum">
              <a:rPr lang="nl-NL" smtClean="0"/>
              <a:pPr/>
              <a:t>‹nr.›</a:t>
            </a:fld>
            <a:r>
              <a:rPr lang="nl-NL" dirty="0"/>
              <a:t> / 26</a:t>
            </a:r>
          </a:p>
        </p:txBody>
      </p:sp>
    </p:spTree>
    <p:extLst>
      <p:ext uri="{BB962C8B-B14F-4D97-AF65-F5344CB8AC3E}">
        <p14:creationId xmlns:p14="http://schemas.microsoft.com/office/powerpoint/2010/main" val="1338598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8" name="Rechthoek 7"/>
          <p:cNvSpPr/>
          <p:nvPr userDrawn="1"/>
        </p:nvSpPr>
        <p:spPr>
          <a:xfrm>
            <a:off x="9552145" y="125753"/>
            <a:ext cx="2437811" cy="405761"/>
          </a:xfrm>
          <a:prstGeom prst="rect">
            <a:avLst/>
          </a:prstGeom>
          <a:blipFill dpi="0" rotWithShape="1">
            <a:blip r:embed="rId2">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10"/>
          </p:nvPr>
        </p:nvSpPr>
        <p:spPr/>
        <p:txBody>
          <a:bodyPr/>
          <a:lstStyle/>
          <a:p>
            <a:r>
              <a:rPr lang="nl-NL"/>
              <a:t>IEEE SIMPAR 2016</a:t>
            </a:r>
            <a:endParaRPr lang="nl-NL" dirty="0"/>
          </a:p>
        </p:txBody>
      </p:sp>
      <p:sp>
        <p:nvSpPr>
          <p:cNvPr id="5" name="Tijdelijke aanduiding voor voettekst 4"/>
          <p:cNvSpPr>
            <a:spLocks noGrp="1"/>
          </p:cNvSpPr>
          <p:nvPr>
            <p:ph type="ftr" sz="quarter" idx="11"/>
          </p:nvPr>
        </p:nvSpPr>
        <p:spPr/>
        <p:txBody>
          <a:bodyPr/>
          <a:lstStyle/>
          <a:p>
            <a:r>
              <a:rPr lang="en-US"/>
              <a:t>Cognitive Robot Programming using Procedural Parameters and Complex Event Processing</a:t>
            </a:r>
            <a:endParaRPr lang="nl-NL" dirty="0"/>
          </a:p>
        </p:txBody>
      </p:sp>
      <p:sp>
        <p:nvSpPr>
          <p:cNvPr id="6" name="Tijdelijke aanduiding voor dianummer 5"/>
          <p:cNvSpPr>
            <a:spLocks noGrp="1"/>
          </p:cNvSpPr>
          <p:nvPr>
            <p:ph type="sldNum" sz="quarter" idx="12"/>
          </p:nvPr>
        </p:nvSpPr>
        <p:spPr/>
        <p:txBody>
          <a:bodyPr/>
          <a:lstStyle/>
          <a:p>
            <a:fld id="{897D77C9-B7F6-45E3-8A3F-F767EA0FEF98}" type="slidenum">
              <a:rPr lang="nl-NL" smtClean="0"/>
              <a:pPr/>
              <a:t>‹nr.›</a:t>
            </a:fld>
            <a:r>
              <a:rPr lang="nl-NL" dirty="0"/>
              <a:t> / 26</a:t>
            </a:r>
          </a:p>
        </p:txBody>
      </p:sp>
    </p:spTree>
    <p:extLst>
      <p:ext uri="{BB962C8B-B14F-4D97-AF65-F5344CB8AC3E}">
        <p14:creationId xmlns:p14="http://schemas.microsoft.com/office/powerpoint/2010/main" val="2611279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40"/>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r>
              <a:rPr lang="nl-NL"/>
              <a:t>IEEE SIMPAR 2016</a:t>
            </a:r>
          </a:p>
        </p:txBody>
      </p:sp>
      <p:sp>
        <p:nvSpPr>
          <p:cNvPr id="5" name="Tijdelijke aanduiding voor voettekst 4"/>
          <p:cNvSpPr>
            <a:spLocks noGrp="1"/>
          </p:cNvSpPr>
          <p:nvPr>
            <p:ph type="ftr" sz="quarter" idx="11"/>
          </p:nvPr>
        </p:nvSpPr>
        <p:spPr/>
        <p:txBody>
          <a:bodyPr/>
          <a:lstStyle/>
          <a:p>
            <a:r>
              <a:rPr lang="en-US"/>
              <a:t>Cognitive Robot Programming using Procedural Parameters and Complex Event Processing</a:t>
            </a:r>
            <a:endParaRPr lang="nl-NL"/>
          </a:p>
        </p:txBody>
      </p:sp>
      <p:sp>
        <p:nvSpPr>
          <p:cNvPr id="6" name="Tijdelijke aanduiding voor dianummer 5"/>
          <p:cNvSpPr>
            <a:spLocks noGrp="1"/>
          </p:cNvSpPr>
          <p:nvPr>
            <p:ph type="sldNum" sz="quarter" idx="12"/>
          </p:nvPr>
        </p:nvSpPr>
        <p:spPr/>
        <p:txBody>
          <a:bodyPr/>
          <a:lstStyle/>
          <a:p>
            <a:fld id="{897D77C9-B7F6-45E3-8A3F-F767EA0FEF98}" type="slidenum">
              <a:rPr lang="nl-NL" smtClean="0"/>
              <a:pPr/>
              <a:t>‹nr.›</a:t>
            </a:fld>
            <a:r>
              <a:rPr lang="nl-NL" dirty="0"/>
              <a:t> / 26</a:t>
            </a:r>
          </a:p>
        </p:txBody>
      </p:sp>
      <p:sp>
        <p:nvSpPr>
          <p:cNvPr id="8" name="Rechthoek 7"/>
          <p:cNvSpPr/>
          <p:nvPr userDrawn="1"/>
        </p:nvSpPr>
        <p:spPr>
          <a:xfrm>
            <a:off x="9552145" y="125753"/>
            <a:ext cx="2437811" cy="405761"/>
          </a:xfrm>
          <a:prstGeom prst="rect">
            <a:avLst/>
          </a:prstGeom>
          <a:blipFill dpi="0" rotWithShape="1">
            <a:blip r:embed="rId2">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Tree>
    <p:extLst>
      <p:ext uri="{BB962C8B-B14F-4D97-AF65-F5344CB8AC3E}">
        <p14:creationId xmlns:p14="http://schemas.microsoft.com/office/powerpoint/2010/main" val="665506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143000"/>
            <a:ext cx="5181600" cy="5038344"/>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143000"/>
            <a:ext cx="5181600" cy="5038344"/>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datum 4"/>
          <p:cNvSpPr>
            <a:spLocks noGrp="1"/>
          </p:cNvSpPr>
          <p:nvPr>
            <p:ph type="dt" sz="half" idx="10"/>
          </p:nvPr>
        </p:nvSpPr>
        <p:spPr/>
        <p:txBody>
          <a:bodyPr/>
          <a:lstStyle/>
          <a:p>
            <a:r>
              <a:rPr lang="nl-NL"/>
              <a:t>IEEE SIMPAR 2016</a:t>
            </a:r>
          </a:p>
        </p:txBody>
      </p:sp>
      <p:sp>
        <p:nvSpPr>
          <p:cNvPr id="6" name="Tijdelijke aanduiding voor voettekst 5"/>
          <p:cNvSpPr>
            <a:spLocks noGrp="1"/>
          </p:cNvSpPr>
          <p:nvPr>
            <p:ph type="ftr" sz="quarter" idx="11"/>
          </p:nvPr>
        </p:nvSpPr>
        <p:spPr/>
        <p:txBody>
          <a:bodyPr/>
          <a:lstStyle/>
          <a:p>
            <a:r>
              <a:rPr lang="en-US"/>
              <a:t>Cognitive Robot Programming using Procedural Parameters and Complex Event Processing</a:t>
            </a:r>
            <a:endParaRPr lang="nl-NL"/>
          </a:p>
        </p:txBody>
      </p:sp>
      <p:sp>
        <p:nvSpPr>
          <p:cNvPr id="7" name="Tijdelijke aanduiding voor dianummer 6"/>
          <p:cNvSpPr>
            <a:spLocks noGrp="1"/>
          </p:cNvSpPr>
          <p:nvPr>
            <p:ph type="sldNum" sz="quarter" idx="12"/>
          </p:nvPr>
        </p:nvSpPr>
        <p:spPr/>
        <p:txBody>
          <a:bodyPr/>
          <a:lstStyle/>
          <a:p>
            <a:fld id="{897D77C9-B7F6-45E3-8A3F-F767EA0FEF98}" type="slidenum">
              <a:rPr lang="nl-NL" smtClean="0"/>
              <a:pPr/>
              <a:t>‹nr.›</a:t>
            </a:fld>
            <a:r>
              <a:rPr lang="nl-NL" dirty="0"/>
              <a:t> / 26</a:t>
            </a:r>
          </a:p>
        </p:txBody>
      </p:sp>
      <p:sp>
        <p:nvSpPr>
          <p:cNvPr id="9" name="Rechthoek 8"/>
          <p:cNvSpPr/>
          <p:nvPr userDrawn="1"/>
        </p:nvSpPr>
        <p:spPr>
          <a:xfrm>
            <a:off x="9552145" y="125753"/>
            <a:ext cx="2437811" cy="405761"/>
          </a:xfrm>
          <a:prstGeom prst="rect">
            <a:avLst/>
          </a:prstGeom>
          <a:blipFill dpi="0" rotWithShape="1">
            <a:blip r:embed="rId2">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Tree>
    <p:extLst>
      <p:ext uri="{BB962C8B-B14F-4D97-AF65-F5344CB8AC3E}">
        <p14:creationId xmlns:p14="http://schemas.microsoft.com/office/powerpoint/2010/main" val="2259104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7"/>
            <a:ext cx="10515600" cy="561975"/>
          </a:xfrm>
        </p:spPr>
        <p:txBody>
          <a:bodyPr/>
          <a:lstStyle/>
          <a:p>
            <a:r>
              <a:rPr lang="nl-NL"/>
              <a:t>Klik om de stijl te bewerken</a:t>
            </a:r>
          </a:p>
        </p:txBody>
      </p:sp>
      <p:sp>
        <p:nvSpPr>
          <p:cNvPr id="3" name="Tijdelijke aanduiding voor tekst 2"/>
          <p:cNvSpPr>
            <a:spLocks noGrp="1"/>
          </p:cNvSpPr>
          <p:nvPr>
            <p:ph type="body" idx="1"/>
          </p:nvPr>
        </p:nvSpPr>
        <p:spPr>
          <a:xfrm>
            <a:off x="839789" y="1143000"/>
            <a:ext cx="5157787" cy="823912"/>
          </a:xfrm>
        </p:spPr>
        <p:txBody>
          <a:bodyPr anchor="ct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nl-NL" dirty="0"/>
              <a:t>Klik om de modelstijlen te bewerken</a:t>
            </a:r>
          </a:p>
        </p:txBody>
      </p:sp>
      <p:sp>
        <p:nvSpPr>
          <p:cNvPr id="4" name="Tijdelijke aanduiding voor inhoud 3"/>
          <p:cNvSpPr>
            <a:spLocks noGrp="1"/>
          </p:cNvSpPr>
          <p:nvPr>
            <p:ph sz="half" idx="2"/>
          </p:nvPr>
        </p:nvSpPr>
        <p:spPr>
          <a:xfrm>
            <a:off x="839789" y="1965960"/>
            <a:ext cx="5157787" cy="422452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1" y="1143000"/>
            <a:ext cx="5183188" cy="823912"/>
          </a:xfrm>
        </p:spPr>
        <p:txBody>
          <a:bodyPr anchor="ct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nl-NL" dirty="0"/>
              <a:t>Klik om de modelstijlen te bewerken</a:t>
            </a:r>
          </a:p>
        </p:txBody>
      </p:sp>
      <p:sp>
        <p:nvSpPr>
          <p:cNvPr id="6" name="Tijdelijke aanduiding voor inhoud 5"/>
          <p:cNvSpPr>
            <a:spLocks noGrp="1"/>
          </p:cNvSpPr>
          <p:nvPr>
            <p:ph sz="quarter" idx="4"/>
          </p:nvPr>
        </p:nvSpPr>
        <p:spPr>
          <a:xfrm>
            <a:off x="6172201" y="1965960"/>
            <a:ext cx="5183188" cy="422452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nl-NL"/>
              <a:t>IEEE SIMPAR 2016</a:t>
            </a:r>
          </a:p>
        </p:txBody>
      </p:sp>
      <p:sp>
        <p:nvSpPr>
          <p:cNvPr id="8" name="Tijdelijke aanduiding voor voettekst 7"/>
          <p:cNvSpPr>
            <a:spLocks noGrp="1"/>
          </p:cNvSpPr>
          <p:nvPr>
            <p:ph type="ftr" sz="quarter" idx="11"/>
          </p:nvPr>
        </p:nvSpPr>
        <p:spPr/>
        <p:txBody>
          <a:bodyPr/>
          <a:lstStyle/>
          <a:p>
            <a:r>
              <a:rPr lang="en-US"/>
              <a:t>Cognitive Robot Programming using Procedural Parameters and Complex Event Processing</a:t>
            </a:r>
            <a:endParaRPr lang="nl-NL"/>
          </a:p>
        </p:txBody>
      </p:sp>
      <p:sp>
        <p:nvSpPr>
          <p:cNvPr id="9" name="Tijdelijke aanduiding voor dianummer 8"/>
          <p:cNvSpPr>
            <a:spLocks noGrp="1"/>
          </p:cNvSpPr>
          <p:nvPr>
            <p:ph type="sldNum" sz="quarter" idx="12"/>
          </p:nvPr>
        </p:nvSpPr>
        <p:spPr/>
        <p:txBody>
          <a:bodyPr/>
          <a:lstStyle/>
          <a:p>
            <a:fld id="{897D77C9-B7F6-45E3-8A3F-F767EA0FEF98}" type="slidenum">
              <a:rPr lang="nl-NL" smtClean="0"/>
              <a:pPr/>
              <a:t>‹nr.›</a:t>
            </a:fld>
            <a:r>
              <a:rPr lang="nl-NL" dirty="0"/>
              <a:t> / 26</a:t>
            </a:r>
          </a:p>
        </p:txBody>
      </p:sp>
      <p:sp>
        <p:nvSpPr>
          <p:cNvPr id="11" name="Rechthoek 10"/>
          <p:cNvSpPr/>
          <p:nvPr userDrawn="1"/>
        </p:nvSpPr>
        <p:spPr>
          <a:xfrm>
            <a:off x="9552145" y="125753"/>
            <a:ext cx="2437811" cy="405761"/>
          </a:xfrm>
          <a:prstGeom prst="rect">
            <a:avLst/>
          </a:prstGeom>
          <a:blipFill dpi="0" rotWithShape="1">
            <a:blip r:embed="rId2">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Tree>
    <p:extLst>
      <p:ext uri="{BB962C8B-B14F-4D97-AF65-F5344CB8AC3E}">
        <p14:creationId xmlns:p14="http://schemas.microsoft.com/office/powerpoint/2010/main" val="2400932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p>
        </p:txBody>
      </p:sp>
      <p:sp>
        <p:nvSpPr>
          <p:cNvPr id="3" name="Tijdelijke aanduiding voor datum 2"/>
          <p:cNvSpPr>
            <a:spLocks noGrp="1"/>
          </p:cNvSpPr>
          <p:nvPr>
            <p:ph type="dt" sz="half" idx="10"/>
          </p:nvPr>
        </p:nvSpPr>
        <p:spPr/>
        <p:txBody>
          <a:bodyPr/>
          <a:lstStyle/>
          <a:p>
            <a:r>
              <a:rPr lang="nl-NL"/>
              <a:t>IEEE SIMPAR 2016</a:t>
            </a:r>
          </a:p>
        </p:txBody>
      </p:sp>
      <p:sp>
        <p:nvSpPr>
          <p:cNvPr id="4" name="Tijdelijke aanduiding voor voettekst 3"/>
          <p:cNvSpPr>
            <a:spLocks noGrp="1"/>
          </p:cNvSpPr>
          <p:nvPr>
            <p:ph type="ftr" sz="quarter" idx="11"/>
          </p:nvPr>
        </p:nvSpPr>
        <p:spPr>
          <a:xfrm>
            <a:off x="3581400" y="6356352"/>
            <a:ext cx="5029200" cy="365125"/>
          </a:xfrm>
        </p:spPr>
        <p:txBody>
          <a:bodyPr/>
          <a:lstStyle>
            <a:lvl1pPr>
              <a:defRPr/>
            </a:lvl1pPr>
          </a:lstStyle>
          <a:p>
            <a:r>
              <a:rPr lang="en-US" dirty="0"/>
              <a:t>Cognitive Robot Programming using Procedural Parameters and Complex Event Processing</a:t>
            </a:r>
            <a:endParaRPr lang="nl-NL" dirty="0"/>
          </a:p>
        </p:txBody>
      </p:sp>
      <p:sp>
        <p:nvSpPr>
          <p:cNvPr id="5" name="Tijdelijke aanduiding voor dianummer 4"/>
          <p:cNvSpPr>
            <a:spLocks noGrp="1"/>
          </p:cNvSpPr>
          <p:nvPr>
            <p:ph type="sldNum" sz="quarter" idx="12"/>
          </p:nvPr>
        </p:nvSpPr>
        <p:spPr/>
        <p:txBody>
          <a:bodyPr/>
          <a:lstStyle/>
          <a:p>
            <a:fld id="{897D77C9-B7F6-45E3-8A3F-F767EA0FEF98}" type="slidenum">
              <a:rPr lang="nl-NL" smtClean="0"/>
              <a:pPr/>
              <a:t>‹nr.›</a:t>
            </a:fld>
            <a:r>
              <a:rPr lang="nl-NL" dirty="0"/>
              <a:t> / 26</a:t>
            </a:r>
          </a:p>
        </p:txBody>
      </p:sp>
      <p:sp>
        <p:nvSpPr>
          <p:cNvPr id="7" name="Rechthoek 6"/>
          <p:cNvSpPr/>
          <p:nvPr userDrawn="1"/>
        </p:nvSpPr>
        <p:spPr>
          <a:xfrm>
            <a:off x="9552145" y="125753"/>
            <a:ext cx="2437811" cy="405761"/>
          </a:xfrm>
          <a:prstGeom prst="rect">
            <a:avLst/>
          </a:prstGeom>
          <a:blipFill dpi="0" rotWithShape="1">
            <a:blip r:embed="rId2">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Tree>
    <p:extLst>
      <p:ext uri="{BB962C8B-B14F-4D97-AF65-F5344CB8AC3E}">
        <p14:creationId xmlns:p14="http://schemas.microsoft.com/office/powerpoint/2010/main" val="3653973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nl-NL"/>
              <a:t>IEEE SIMPAR 2016</a:t>
            </a:r>
          </a:p>
        </p:txBody>
      </p:sp>
      <p:sp>
        <p:nvSpPr>
          <p:cNvPr id="3" name="Tijdelijke aanduiding voor voettekst 2"/>
          <p:cNvSpPr>
            <a:spLocks noGrp="1"/>
          </p:cNvSpPr>
          <p:nvPr>
            <p:ph type="ftr" sz="quarter" idx="11"/>
          </p:nvPr>
        </p:nvSpPr>
        <p:spPr/>
        <p:txBody>
          <a:bodyPr/>
          <a:lstStyle/>
          <a:p>
            <a:r>
              <a:rPr lang="en-US"/>
              <a:t>Cognitive Robot Programming using Procedural Parameters and Complex Event Processing</a:t>
            </a:r>
            <a:endParaRPr lang="nl-NL"/>
          </a:p>
        </p:txBody>
      </p:sp>
      <p:sp>
        <p:nvSpPr>
          <p:cNvPr id="4" name="Tijdelijke aanduiding voor dianummer 3"/>
          <p:cNvSpPr>
            <a:spLocks noGrp="1"/>
          </p:cNvSpPr>
          <p:nvPr>
            <p:ph type="sldNum" sz="quarter" idx="12"/>
          </p:nvPr>
        </p:nvSpPr>
        <p:spPr/>
        <p:txBody>
          <a:bodyPr/>
          <a:lstStyle/>
          <a:p>
            <a:fld id="{897D77C9-B7F6-45E3-8A3F-F767EA0FEF98}" type="slidenum">
              <a:rPr lang="nl-NL" smtClean="0"/>
              <a:pPr/>
              <a:t>‹nr.›</a:t>
            </a:fld>
            <a:r>
              <a:rPr lang="nl-NL" dirty="0"/>
              <a:t> / 26</a:t>
            </a:r>
          </a:p>
        </p:txBody>
      </p:sp>
      <p:sp>
        <p:nvSpPr>
          <p:cNvPr id="6" name="Rechthoek 5"/>
          <p:cNvSpPr/>
          <p:nvPr userDrawn="1"/>
        </p:nvSpPr>
        <p:spPr>
          <a:xfrm>
            <a:off x="9552145" y="125753"/>
            <a:ext cx="2437811" cy="405761"/>
          </a:xfrm>
          <a:prstGeom prst="rect">
            <a:avLst/>
          </a:prstGeom>
          <a:blipFill dpi="0" rotWithShape="1">
            <a:blip r:embed="rId2">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Tree>
    <p:extLst>
      <p:ext uri="{BB962C8B-B14F-4D97-AF65-F5344CB8AC3E}">
        <p14:creationId xmlns:p14="http://schemas.microsoft.com/office/powerpoint/2010/main" val="1987066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7"/>
            <a:ext cx="10515600" cy="612775"/>
          </a:xfrm>
          <a:prstGeom prst="rect">
            <a:avLst/>
          </a:prstGeom>
        </p:spPr>
        <p:txBody>
          <a:bodyPr vert="horz" lIns="91440" tIns="45720" rIns="91440" bIns="45720" rtlCol="0" anchor="t">
            <a:normAutofit/>
          </a:bodyPr>
          <a:lstStyle/>
          <a:p>
            <a:r>
              <a:rPr lang="nl-NL" dirty="0"/>
              <a:t>Klik om de stijl te bewerken</a:t>
            </a:r>
          </a:p>
        </p:txBody>
      </p:sp>
      <p:sp>
        <p:nvSpPr>
          <p:cNvPr id="3" name="Tijdelijke aanduiding voor tekst 2"/>
          <p:cNvSpPr>
            <a:spLocks noGrp="1"/>
          </p:cNvSpPr>
          <p:nvPr>
            <p:ph type="body" idx="1"/>
          </p:nvPr>
        </p:nvSpPr>
        <p:spPr>
          <a:xfrm>
            <a:off x="838200" y="1143002"/>
            <a:ext cx="10515600" cy="5033963"/>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r>
              <a:rPr lang="nl-NL"/>
              <a:t>IEEE SIMPAR 2016</a:t>
            </a:r>
            <a:endParaRPr lang="nl-NL" dirty="0"/>
          </a:p>
        </p:txBody>
      </p:sp>
      <p:sp>
        <p:nvSpPr>
          <p:cNvPr id="5" name="Tijdelijke aanduiding voor voettekst 4"/>
          <p:cNvSpPr>
            <a:spLocks noGrp="1"/>
          </p:cNvSpPr>
          <p:nvPr>
            <p:ph type="ftr" sz="quarter" idx="3"/>
          </p:nvPr>
        </p:nvSpPr>
        <p:spPr>
          <a:xfrm>
            <a:off x="3581400" y="6356352"/>
            <a:ext cx="5029200" cy="365125"/>
          </a:xfrm>
          <a:prstGeom prst="rect">
            <a:avLst/>
          </a:prstGeom>
        </p:spPr>
        <p:txBody>
          <a:bodyPr vert="horz" lIns="91440" tIns="45720" rIns="91440" bIns="45720" rtlCol="0" anchor="ctr"/>
          <a:lstStyle>
            <a:lvl1pPr algn="ctr">
              <a:defRPr sz="9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r>
              <a:rPr lang="en-US" dirty="0"/>
              <a:t>Cognitive Robot Programming using Procedural Parameters and Complex Event Processing</a:t>
            </a:r>
            <a:endParaRPr lang="nl-NL" dirty="0"/>
          </a:p>
        </p:txBody>
      </p:sp>
      <p:sp>
        <p:nvSpPr>
          <p:cNvPr id="6" name="Tijdelijke aanduiding voor dianumm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D77C9-B7F6-45E3-8A3F-F767EA0FEF98}" type="slidenum">
              <a:rPr lang="nl-NL" smtClean="0"/>
              <a:pPr/>
              <a:t>‹nr.›</a:t>
            </a:fld>
            <a:r>
              <a:rPr lang="nl-NL" dirty="0"/>
              <a:t> / 26</a:t>
            </a:r>
          </a:p>
        </p:txBody>
      </p:sp>
    </p:spTree>
    <p:extLst>
      <p:ext uri="{BB962C8B-B14F-4D97-AF65-F5344CB8AC3E}">
        <p14:creationId xmlns:p14="http://schemas.microsoft.com/office/powerpoint/2010/main" val="1920581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p:txStyles>
    <p:titleStyle>
      <a:lvl1pPr algn="l" defTabSz="914377" rtl="0" eaLnBrk="1" latinLnBrk="0" hangingPunct="1">
        <a:lnSpc>
          <a:spcPct val="90000"/>
        </a:lnSpc>
        <a:spcBef>
          <a:spcPct val="0"/>
        </a:spcBef>
        <a:buNone/>
        <a:defRPr sz="320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594" indent="-228594" algn="l" defTabSz="914377" rtl="0" eaLnBrk="1" latinLnBrk="0" hangingPunct="1">
        <a:lnSpc>
          <a:spcPct val="90000"/>
        </a:lnSpc>
        <a:spcBef>
          <a:spcPts val="1000"/>
        </a:spcBef>
        <a:buFont typeface="Wingdings" panose="05000000000000000000" pitchFamily="2" charset="2"/>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783" indent="-228594" algn="l" defTabSz="914377" rtl="0" eaLnBrk="1" latinLnBrk="0" hangingPunct="1">
        <a:lnSpc>
          <a:spcPct val="90000"/>
        </a:lnSpc>
        <a:spcBef>
          <a:spcPts val="500"/>
        </a:spcBef>
        <a:buFont typeface="Wingdings" panose="05000000000000000000" pitchFamily="2" charset="2"/>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2971" indent="-228594" algn="l" defTabSz="914377" rtl="0" eaLnBrk="1" latinLnBrk="0" hangingPunct="1">
        <a:lnSpc>
          <a:spcPct val="90000"/>
        </a:lnSpc>
        <a:spcBef>
          <a:spcPts val="500"/>
        </a:spcBef>
        <a:buFont typeface="Wingdings" panose="05000000000000000000" pitchFamily="2" charset="2"/>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160" indent="-228594" algn="l" defTabSz="914377" rtl="0" eaLnBrk="1" latinLnBrk="0" hangingPunct="1">
        <a:lnSpc>
          <a:spcPct val="90000"/>
        </a:lnSpc>
        <a:spcBef>
          <a:spcPts val="500"/>
        </a:spcBef>
        <a:buFont typeface="Wingdings" panose="05000000000000000000" pitchFamily="2" charset="2"/>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349" indent="-228594" algn="l" defTabSz="914377" rtl="0" eaLnBrk="1" latinLnBrk="0" hangingPunct="1">
        <a:lnSpc>
          <a:spcPct val="90000"/>
        </a:lnSpc>
        <a:spcBef>
          <a:spcPts val="500"/>
        </a:spcBef>
        <a:buFont typeface="Wingdings" panose="05000000000000000000" pitchFamily="2" charset="2"/>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activeX/RxPY" TargetMode="External"/><Relationship Id="rId2" Type="http://schemas.openxmlformats.org/officeDocument/2006/relationships/hyperlink" Target="http://www.ipython.org/"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nchor="ctr">
            <a:normAutofit/>
          </a:bodyPr>
          <a:lstStyle/>
          <a:p>
            <a:r>
              <a:rPr lang="en-US" sz="3600" dirty="0"/>
              <a:t>Cognitive Robot Programming using Procedural Parameters and</a:t>
            </a:r>
            <a:br>
              <a:rPr lang="en-US" sz="3600" dirty="0"/>
            </a:br>
            <a:r>
              <a:rPr lang="en-US" sz="3600" dirty="0"/>
              <a:t>Complex Event Processing</a:t>
            </a:r>
            <a:endParaRPr lang="en-GB" sz="4400" dirty="0"/>
          </a:p>
        </p:txBody>
      </p:sp>
      <p:sp>
        <p:nvSpPr>
          <p:cNvPr id="5" name="Ondertitel 4"/>
          <p:cNvSpPr>
            <a:spLocks noGrp="1"/>
          </p:cNvSpPr>
          <p:nvPr>
            <p:ph type="subTitle" idx="1"/>
          </p:nvPr>
        </p:nvSpPr>
        <p:spPr>
          <a:xfrm>
            <a:off x="1524000" y="3433743"/>
            <a:ext cx="9144000" cy="2048647"/>
          </a:xfrm>
        </p:spPr>
        <p:txBody>
          <a:bodyPr>
            <a:noAutofit/>
          </a:bodyPr>
          <a:lstStyle/>
          <a:p>
            <a:pPr>
              <a:lnSpc>
                <a:spcPct val="120000"/>
              </a:lnSpc>
            </a:pPr>
            <a:r>
              <a:rPr lang="en-GB" dirty="0"/>
              <a:t>2016 IEEE International Conference on Simulation, </a:t>
            </a:r>
            <a:r>
              <a:rPr lang="en-GB" dirty="0" err="1"/>
              <a:t>Modeling</a:t>
            </a:r>
            <a:r>
              <a:rPr lang="en-GB" dirty="0"/>
              <a:t>, and Programming for Autonomous Robots</a:t>
            </a:r>
          </a:p>
          <a:p>
            <a:pPr>
              <a:lnSpc>
                <a:spcPct val="120000"/>
              </a:lnSpc>
            </a:pPr>
            <a:r>
              <a:rPr lang="en-GB" sz="2000" dirty="0"/>
              <a:t>Session W-3: </a:t>
            </a:r>
            <a:r>
              <a:rPr lang="en-US" sz="2000" dirty="0"/>
              <a:t>Machine Learning and Middleware for Robotics</a:t>
            </a:r>
            <a:endParaRPr lang="en-GB" sz="2000" dirty="0"/>
          </a:p>
          <a:p>
            <a:endParaRPr lang="en-GB" sz="1400" dirty="0"/>
          </a:p>
          <a:p>
            <a:r>
              <a:rPr lang="en-GB" sz="1400" dirty="0">
                <a:solidFill>
                  <a:schemeClr val="bg2">
                    <a:lumMod val="50000"/>
                  </a:schemeClr>
                </a:solidFill>
              </a:rPr>
              <a:t>Floris Erich, Kenji Suzuki</a:t>
            </a:r>
          </a:p>
          <a:p>
            <a:r>
              <a:rPr lang="en-GB" sz="1400" dirty="0">
                <a:solidFill>
                  <a:schemeClr val="bg2">
                    <a:lumMod val="50000"/>
                  </a:schemeClr>
                </a:solidFill>
              </a:rPr>
              <a:t>University of Tsukuba</a:t>
            </a:r>
          </a:p>
        </p:txBody>
      </p:sp>
      <p:pic>
        <p:nvPicPr>
          <p:cNvPr id="6" name="Pictur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301" y="190502"/>
            <a:ext cx="3697228" cy="682463"/>
          </a:xfrm>
          <a:prstGeom prst="rect">
            <a:avLst/>
          </a:prstGeom>
        </p:spPr>
      </p:pic>
      <p:pic>
        <p:nvPicPr>
          <p:cNvPr id="7" name="Picture 2" descr="http://www.emp.tsukuba.ac.jp/images/emp-vertical-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57339" y="230188"/>
            <a:ext cx="992924" cy="108392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6" name="Picture 2" descr="http://simpar2016.org/templates/simpar/image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0" y="4438593"/>
            <a:ext cx="1771651"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072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CEP Graphical Representation</a:t>
            </a:r>
            <a:endParaRPr lang="nl-NL" dirty="0"/>
          </a:p>
        </p:txBody>
      </p:sp>
      <p:sp>
        <p:nvSpPr>
          <p:cNvPr id="4" name="Tijdelijke aanduiding voor inhoud 3"/>
          <p:cNvSpPr>
            <a:spLocks noGrp="1"/>
          </p:cNvSpPr>
          <p:nvPr>
            <p:ph idx="1"/>
          </p:nvPr>
        </p:nvSpPr>
        <p:spPr/>
        <p:txBody>
          <a:bodyPr/>
          <a:lstStyle/>
          <a:p>
            <a:pPr marL="0" indent="0">
              <a:buNone/>
            </a:pPr>
            <a:r>
              <a:rPr lang="en-US" dirty="0"/>
              <a:t>We propose a graphical representation for designing and developing low level robot behaviors</a:t>
            </a:r>
            <a:r>
              <a:rPr lang="nl-NL" dirty="0"/>
              <a:t>: The CEP </a:t>
            </a:r>
            <a:r>
              <a:rPr lang="nl-NL" dirty="0" err="1"/>
              <a:t>Graph</a:t>
            </a:r>
            <a:endParaRPr lang="en-US" dirty="0"/>
          </a:p>
          <a:p>
            <a:endParaRPr lang="nl-NL" dirty="0"/>
          </a:p>
        </p:txBody>
      </p:sp>
      <p:pic>
        <p:nvPicPr>
          <p:cNvPr id="10" name="Afbeelding 9"/>
          <p:cNvPicPr>
            <a:picLocks noChangeAspect="1"/>
          </p:cNvPicPr>
          <p:nvPr/>
        </p:nvPicPr>
        <p:blipFill>
          <a:blip r:embed="rId2"/>
          <a:stretch>
            <a:fillRect/>
          </a:stretch>
        </p:blipFill>
        <p:spPr>
          <a:xfrm>
            <a:off x="0" y="2295073"/>
            <a:ext cx="12192000" cy="2267857"/>
          </a:xfrm>
          <a:prstGeom prst="rect">
            <a:avLst/>
          </a:prstGeom>
        </p:spPr>
      </p:pic>
      <p:sp>
        <p:nvSpPr>
          <p:cNvPr id="5" name="Tijdelijke aanduiding voor dianummer 4"/>
          <p:cNvSpPr>
            <a:spLocks noGrp="1"/>
          </p:cNvSpPr>
          <p:nvPr>
            <p:ph type="sldNum" sz="quarter" idx="12"/>
          </p:nvPr>
        </p:nvSpPr>
        <p:spPr/>
        <p:txBody>
          <a:bodyPr/>
          <a:lstStyle/>
          <a:p>
            <a:fld id="{897D77C9-B7F6-45E3-8A3F-F767EA0FEF98}" type="slidenum">
              <a:rPr lang="nl-NL" smtClean="0"/>
              <a:pPr/>
              <a:t>10</a:t>
            </a:fld>
            <a:r>
              <a:rPr lang="nl-NL"/>
              <a:t> / 26</a:t>
            </a:r>
            <a:endParaRPr lang="nl-NL" dirty="0"/>
          </a:p>
        </p:txBody>
      </p:sp>
      <p:sp>
        <p:nvSpPr>
          <p:cNvPr id="7" name="Tijdelijke aanduiding voor datum 6"/>
          <p:cNvSpPr>
            <a:spLocks noGrp="1"/>
          </p:cNvSpPr>
          <p:nvPr>
            <p:ph type="dt" sz="half" idx="10"/>
          </p:nvPr>
        </p:nvSpPr>
        <p:spPr/>
        <p:txBody>
          <a:bodyPr/>
          <a:lstStyle/>
          <a:p>
            <a:r>
              <a:rPr lang="nl-NL"/>
              <a:t>IEEE SIMPAR 2016</a:t>
            </a:r>
            <a:endParaRPr lang="nl-NL" dirty="0"/>
          </a:p>
        </p:txBody>
      </p:sp>
      <p:sp>
        <p:nvSpPr>
          <p:cNvPr id="9" name="Tijdelijke aanduiding voor voettekst 8"/>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2371895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Procedural</a:t>
            </a:r>
            <a:r>
              <a:rPr lang="nl-NL" dirty="0"/>
              <a:t> parameters</a:t>
            </a:r>
          </a:p>
        </p:txBody>
      </p:sp>
      <mc:AlternateContent xmlns:mc="http://schemas.openxmlformats.org/markup-compatibility/2006">
        <mc:Choice xmlns:a14="http://schemas.microsoft.com/office/drawing/2010/main" Requires="a14">
          <p:sp>
            <p:nvSpPr>
              <p:cNvPr id="4" name="Tijdelijke aanduiding voor inhoud 3"/>
              <p:cNvSpPr>
                <a:spLocks noGrp="1"/>
              </p:cNvSpPr>
              <p:nvPr>
                <p:ph idx="1"/>
              </p:nvPr>
            </p:nvSpPr>
            <p:spPr/>
            <p:txBody>
              <a:bodyPr>
                <a:normAutofit fontScale="92500" lnSpcReduction="10000"/>
              </a:bodyPr>
              <a:lstStyle/>
              <a:p>
                <a:r>
                  <a:rPr lang="nl-NL" dirty="0"/>
                  <a:t>Most operations accept a procedure as parameter</a:t>
                </a:r>
              </a:p>
              <a:p>
                <a:r>
                  <a:rPr lang="nl-NL" dirty="0"/>
                  <a:t>The operator </a:t>
                </a:r>
                <a:r>
                  <a:rPr lang="nl-NL" dirty="0" err="1"/>
                  <a:t>specifies</a:t>
                </a:r>
                <a:r>
                  <a:rPr lang="nl-NL" dirty="0"/>
                  <a:t> </a:t>
                </a:r>
                <a:r>
                  <a:rPr lang="nl-NL" dirty="0" err="1"/>
                  <a:t>what</a:t>
                </a:r>
                <a:r>
                  <a:rPr lang="nl-NL" dirty="0"/>
                  <a:t> </a:t>
                </a:r>
                <a:r>
                  <a:rPr lang="nl-NL" dirty="0" err="1"/>
                  <a:t>should</a:t>
                </a:r>
                <a:r>
                  <a:rPr lang="nl-NL" dirty="0"/>
                  <a:t> </a:t>
                </a:r>
                <a:r>
                  <a:rPr lang="nl-NL" dirty="0" err="1"/>
                  <a:t>be</a:t>
                </a:r>
                <a:r>
                  <a:rPr lang="nl-NL" dirty="0"/>
                  <a:t> </a:t>
                </a:r>
                <a:r>
                  <a:rPr lang="nl-NL" dirty="0" err="1"/>
                  <a:t>done</a:t>
                </a:r>
                <a:endParaRPr lang="nl-NL" dirty="0"/>
              </a:p>
              <a:p>
                <a:r>
                  <a:rPr lang="nl-NL" dirty="0"/>
                  <a:t>The </a:t>
                </a:r>
                <a:r>
                  <a:rPr lang="nl-NL" dirty="0" err="1"/>
                  <a:t>procedural</a:t>
                </a:r>
                <a:r>
                  <a:rPr lang="nl-NL" dirty="0"/>
                  <a:t> parameter </a:t>
                </a:r>
                <a:r>
                  <a:rPr lang="nl-NL" dirty="0" err="1"/>
                  <a:t>specifies</a:t>
                </a:r>
                <a:r>
                  <a:rPr lang="nl-NL" dirty="0"/>
                  <a:t> </a:t>
                </a:r>
                <a:r>
                  <a:rPr lang="nl-NL" dirty="0" err="1"/>
                  <a:t>how</a:t>
                </a:r>
                <a:r>
                  <a:rPr lang="nl-NL" dirty="0"/>
                  <a:t> </a:t>
                </a:r>
                <a:r>
                  <a:rPr lang="nl-NL" dirty="0" err="1"/>
                  <a:t>to</a:t>
                </a:r>
                <a:r>
                  <a:rPr lang="nl-NL" dirty="0"/>
                  <a:t> do </a:t>
                </a:r>
                <a:r>
                  <a:rPr lang="nl-NL" dirty="0" err="1"/>
                  <a:t>it</a:t>
                </a:r>
                <a:endParaRPr lang="nl-NL" dirty="0"/>
              </a:p>
              <a:p>
                <a:endParaRPr lang="en-US" dirty="0"/>
              </a:p>
              <a:p>
                <a:r>
                  <a:rPr lang="en-US" dirty="0"/>
                  <a:t>Procedures are </a:t>
                </a:r>
                <a:r>
                  <a:rPr lang="en-GB" dirty="0"/>
                  <a:t>higher order functions (Hutton, 2016)</a:t>
                </a:r>
              </a:p>
              <a:p>
                <a:pPr lvl="1"/>
                <a:r>
                  <a:rPr lang="en-GB" dirty="0"/>
                  <a:t>We can treat the functions as any other variable</a:t>
                </a:r>
              </a:p>
              <a:p>
                <a:pPr lvl="1"/>
                <a:endParaRPr lang="en-GB" dirty="0"/>
              </a:p>
              <a:p>
                <a:r>
                  <a:rPr lang="en-GB" dirty="0"/>
                  <a:t>Simple example (pseudocode):</a:t>
                </a:r>
              </a:p>
              <a:p>
                <a:pPr marL="0" indent="0">
                  <a:buNone/>
                </a:pPr>
                <a:r>
                  <a:rPr lang="en-GB" dirty="0"/>
                  <a:t>numbers = [1…10]</a:t>
                </a:r>
                <a:r>
                  <a:rPr lang="en-GB" dirty="0">
                    <a:solidFill>
                      <a:schemeClr val="bg1">
                        <a:lumMod val="50000"/>
                      </a:schemeClr>
                    </a:solidFill>
                  </a:rPr>
                  <a:t>				[1,2,3,4,5,6,7,8,9,10]</a:t>
                </a:r>
              </a:p>
              <a:p>
                <a:pPr marL="0" indent="0">
                  <a:buNone/>
                </a:pPr>
                <a:r>
                  <a:rPr lang="en-GB" dirty="0"/>
                  <a:t>square = </a:t>
                </a:r>
                <a14:m>
                  <m:oMath xmlns:m="http://schemas.openxmlformats.org/officeDocument/2006/math">
                    <m:r>
                      <a:rPr lang="en-GB" i="1" dirty="0" smtClean="0">
                        <a:latin typeface="Cambria Math" panose="02040503050406030204" pitchFamily="18" charset="0"/>
                      </a:rPr>
                      <m:t>𝑛𝑢𝑚𝑏𝑒𝑟</m:t>
                    </m:r>
                    <m:r>
                      <a:rPr lang="en-GB" i="1" dirty="0" smtClean="0">
                        <a:latin typeface="Cambria Math" panose="02040503050406030204" pitchFamily="18" charset="0"/>
                      </a:rPr>
                      <m:t> → </m:t>
                    </m:r>
                    <m:r>
                      <a:rPr lang="en-GB" i="1" dirty="0" smtClean="0">
                        <a:latin typeface="Cambria Math" panose="02040503050406030204" pitchFamily="18" charset="0"/>
                      </a:rPr>
                      <m:t>𝑛𝑢𝑚𝑏𝑒𝑟</m:t>
                    </m:r>
                    <m:r>
                      <a:rPr lang="en-GB" i="1" baseline="30000" dirty="0">
                        <a:latin typeface="Cambria Math" panose="02040503050406030204" pitchFamily="18" charset="0"/>
                      </a:rPr>
                      <m:t>2</m:t>
                    </m:r>
                  </m:oMath>
                </a14:m>
                <a:r>
                  <a:rPr lang="en-GB" baseline="30000" dirty="0"/>
                  <a:t>	</a:t>
                </a:r>
                <a:r>
                  <a:rPr lang="en-GB" dirty="0"/>
                  <a:t> 	</a:t>
                </a:r>
                <a:r>
                  <a:rPr lang="en-GB" dirty="0">
                    <a:solidFill>
                      <a:schemeClr val="bg1">
                        <a:lumMod val="50000"/>
                      </a:schemeClr>
                    </a:solidFill>
                  </a:rPr>
                  <a:t>Integer =&gt; Integer</a:t>
                </a:r>
              </a:p>
              <a:p>
                <a:pPr marL="0" indent="0">
                  <a:buNone/>
                </a:pPr>
                <a:r>
                  <a:rPr lang="en-GB" dirty="0" err="1"/>
                  <a:t>numbers.foreach</a:t>
                </a:r>
                <a:r>
                  <a:rPr lang="en-GB" dirty="0"/>
                  <a:t>(square)		</a:t>
                </a:r>
                <a:r>
                  <a:rPr lang="en-GB" dirty="0">
                    <a:solidFill>
                      <a:schemeClr val="bg1">
                        <a:lumMod val="50000"/>
                      </a:schemeClr>
                    </a:solidFill>
                  </a:rPr>
                  <a:t>[1,4,9,16,25,36,49,64,81,100]</a:t>
                </a:r>
              </a:p>
            </p:txBody>
          </p:sp>
        </mc:Choice>
        <mc:Fallback>
          <p:sp>
            <p:nvSpPr>
              <p:cNvPr id="4" name="Tijdelijke aanduiding voor inhoud 3"/>
              <p:cNvSpPr>
                <a:spLocks noGrp="1" noRot="1" noChangeAspect="1" noMove="1" noResize="1" noEditPoints="1" noAdjustHandles="1" noChangeArrowheads="1" noChangeShapeType="1" noTextEdit="1"/>
              </p:cNvSpPr>
              <p:nvPr>
                <p:ph idx="1"/>
              </p:nvPr>
            </p:nvSpPr>
            <p:spPr>
              <a:blipFill>
                <a:blip r:embed="rId2"/>
                <a:stretch>
                  <a:fillRect l="-1043" t="-2667"/>
                </a:stretch>
              </a:blipFill>
            </p:spPr>
            <p:txBody>
              <a:bodyPr/>
              <a:lstStyle/>
              <a:p>
                <a:r>
                  <a:rPr lang="nl-NL">
                    <a:noFill/>
                  </a:rPr>
                  <a:t> </a:t>
                </a:r>
              </a:p>
            </p:txBody>
          </p:sp>
        </mc:Fallback>
      </mc:AlternateContent>
      <p:sp>
        <p:nvSpPr>
          <p:cNvPr id="3" name="Tijdelijke aanduiding voor dianummer 2"/>
          <p:cNvSpPr>
            <a:spLocks noGrp="1"/>
          </p:cNvSpPr>
          <p:nvPr>
            <p:ph type="sldNum" sz="quarter" idx="12"/>
          </p:nvPr>
        </p:nvSpPr>
        <p:spPr/>
        <p:txBody>
          <a:bodyPr/>
          <a:lstStyle/>
          <a:p>
            <a:fld id="{897D77C9-B7F6-45E3-8A3F-F767EA0FEF98}" type="slidenum">
              <a:rPr lang="nl-NL" smtClean="0"/>
              <a:pPr/>
              <a:t>11</a:t>
            </a:fld>
            <a:r>
              <a:rPr lang="nl-NL"/>
              <a:t> / 26</a:t>
            </a:r>
            <a:endParaRPr lang="nl-NL" dirty="0"/>
          </a:p>
        </p:txBody>
      </p:sp>
      <p:sp>
        <p:nvSpPr>
          <p:cNvPr id="5" name="Tijdelijke aanduiding voor datum 4"/>
          <p:cNvSpPr>
            <a:spLocks noGrp="1"/>
          </p:cNvSpPr>
          <p:nvPr>
            <p:ph type="dt" sz="half" idx="10"/>
          </p:nvPr>
        </p:nvSpPr>
        <p:spPr/>
        <p:txBody>
          <a:bodyPr/>
          <a:lstStyle/>
          <a:p>
            <a:r>
              <a:rPr lang="nl-NL"/>
              <a:t>IEEE SIMPAR 2016</a:t>
            </a:r>
            <a:endParaRPr lang="nl-NL" dirty="0"/>
          </a:p>
        </p:txBody>
      </p:sp>
      <p:sp>
        <p:nvSpPr>
          <p:cNvPr id="8" name="Tijdelijke aanduiding voor voettekst 7"/>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4280364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hoek 9"/>
          <p:cNvSpPr/>
          <p:nvPr/>
        </p:nvSpPr>
        <p:spPr>
          <a:xfrm>
            <a:off x="838200" y="1706441"/>
            <a:ext cx="5832231" cy="34438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Control PC</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 name="Titel 1"/>
          <p:cNvSpPr>
            <a:spLocks noGrp="1"/>
          </p:cNvSpPr>
          <p:nvPr>
            <p:ph type="title"/>
          </p:nvPr>
        </p:nvSpPr>
        <p:spPr/>
        <p:txBody>
          <a:bodyPr/>
          <a:lstStyle/>
          <a:p>
            <a:r>
              <a:rPr lang="en-US" dirty="0"/>
              <a:t>Architecture</a:t>
            </a:r>
            <a:endParaRPr lang="nl-NL" dirty="0"/>
          </a:p>
        </p:txBody>
      </p:sp>
      <p:sp>
        <p:nvSpPr>
          <p:cNvPr id="7" name="Rechthoek 6"/>
          <p:cNvSpPr/>
          <p:nvPr/>
        </p:nvSpPr>
        <p:spPr>
          <a:xfrm>
            <a:off x="8745416" y="3763963"/>
            <a:ext cx="1219200" cy="13863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NAO</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8" name="Rechthoek 7"/>
          <p:cNvSpPr/>
          <p:nvPr/>
        </p:nvSpPr>
        <p:spPr>
          <a:xfrm>
            <a:off x="5301761" y="4371604"/>
            <a:ext cx="914400" cy="586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tx1"/>
                </a:solidFill>
                <a:latin typeface="Roboto" panose="02000000000000000000" pitchFamily="2" charset="0"/>
                <a:ea typeface="Roboto" panose="02000000000000000000" pitchFamily="2" charset="0"/>
                <a:cs typeface="Roboto" panose="02000000000000000000" pitchFamily="2" charset="0"/>
              </a:rPr>
              <a:t>naoqi</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9" name="Rechthoek 8"/>
          <p:cNvSpPr/>
          <p:nvPr/>
        </p:nvSpPr>
        <p:spPr>
          <a:xfrm>
            <a:off x="8897816" y="4354571"/>
            <a:ext cx="914400" cy="586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DCM</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1" name="Rechthoek 10"/>
          <p:cNvSpPr/>
          <p:nvPr/>
        </p:nvSpPr>
        <p:spPr>
          <a:xfrm>
            <a:off x="965204" y="3337985"/>
            <a:ext cx="2367553" cy="586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Reactive Extensions</a:t>
            </a:r>
            <a:r>
              <a:rPr lang="en-US" baseline="30000" dirty="0">
                <a:solidFill>
                  <a:schemeClr val="tx1"/>
                </a:solidFill>
                <a:latin typeface="Roboto" panose="02000000000000000000" pitchFamily="2" charset="0"/>
                <a:ea typeface="Roboto" panose="02000000000000000000" pitchFamily="2" charset="0"/>
                <a:cs typeface="Roboto" panose="02000000000000000000" pitchFamily="2" charset="0"/>
              </a:rPr>
              <a:t>2</a:t>
            </a:r>
            <a:endParaRPr lang="nl-NL" baseline="300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2" name="Rechthoek 11"/>
          <p:cNvSpPr/>
          <p:nvPr/>
        </p:nvSpPr>
        <p:spPr>
          <a:xfrm>
            <a:off x="965204" y="2225721"/>
            <a:ext cx="2248877" cy="586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IPython</a:t>
            </a:r>
            <a:r>
              <a:rPr lang="en-US" baseline="30000" dirty="0">
                <a:solidFill>
                  <a:schemeClr val="tx1"/>
                </a:solidFill>
                <a:latin typeface="Roboto" panose="02000000000000000000" pitchFamily="2" charset="0"/>
                <a:ea typeface="Roboto" panose="02000000000000000000" pitchFamily="2" charset="0"/>
                <a:cs typeface="Roboto" panose="02000000000000000000" pitchFamily="2" charset="0"/>
              </a:rPr>
              <a:t>1</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 Notebook</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cxnSp>
        <p:nvCxnSpPr>
          <p:cNvPr id="16" name="Rechte verbindingslijn met pijl 15"/>
          <p:cNvCxnSpPr>
            <a:stCxn id="49" idx="1"/>
            <a:endCxn id="11" idx="3"/>
          </p:cNvCxnSpPr>
          <p:nvPr/>
        </p:nvCxnSpPr>
        <p:spPr>
          <a:xfrm flipH="1">
            <a:off x="3332757" y="2518799"/>
            <a:ext cx="387367" cy="111226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stCxn id="36" idx="2"/>
            <a:endCxn id="8" idx="0"/>
          </p:cNvCxnSpPr>
          <p:nvPr/>
        </p:nvCxnSpPr>
        <p:spPr>
          <a:xfrm>
            <a:off x="5682274" y="3924140"/>
            <a:ext cx="76689" cy="447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p:cNvCxnSpPr>
            <a:stCxn id="8" idx="3"/>
            <a:endCxn id="9" idx="1"/>
          </p:cNvCxnSpPr>
          <p:nvPr/>
        </p:nvCxnSpPr>
        <p:spPr>
          <a:xfrm flipV="1">
            <a:off x="6216161" y="4647649"/>
            <a:ext cx="2681655" cy="170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hoek 30"/>
          <p:cNvSpPr/>
          <p:nvPr/>
        </p:nvSpPr>
        <p:spPr>
          <a:xfrm>
            <a:off x="3868607" y="3193408"/>
            <a:ext cx="914400" cy="586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Sensor</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2" name="Rechthoek 31"/>
          <p:cNvSpPr/>
          <p:nvPr/>
        </p:nvSpPr>
        <p:spPr>
          <a:xfrm>
            <a:off x="3798273" y="3263743"/>
            <a:ext cx="914400" cy="586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Sensor</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3" name="Rechthoek 32"/>
          <p:cNvSpPr/>
          <p:nvPr/>
        </p:nvSpPr>
        <p:spPr>
          <a:xfrm>
            <a:off x="3720122" y="3341893"/>
            <a:ext cx="914400" cy="586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Sensor</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4" name="Rechthoek 33"/>
          <p:cNvSpPr/>
          <p:nvPr/>
        </p:nvSpPr>
        <p:spPr>
          <a:xfrm>
            <a:off x="5294907" y="3189501"/>
            <a:ext cx="1071699" cy="586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Sensor</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5" name="Rechthoek 34"/>
          <p:cNvSpPr/>
          <p:nvPr/>
        </p:nvSpPr>
        <p:spPr>
          <a:xfrm>
            <a:off x="5224573" y="3259836"/>
            <a:ext cx="1071699" cy="586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Sensor</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6" name="Rechthoek 35"/>
          <p:cNvSpPr/>
          <p:nvPr/>
        </p:nvSpPr>
        <p:spPr>
          <a:xfrm>
            <a:off x="5146423" y="3337985"/>
            <a:ext cx="1071699" cy="586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Actuator</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cxnSp>
        <p:nvCxnSpPr>
          <p:cNvPr id="39" name="Rechte verbindingslijn met pijl 38"/>
          <p:cNvCxnSpPr>
            <a:stCxn id="33" idx="2"/>
            <a:endCxn id="8" idx="0"/>
          </p:cNvCxnSpPr>
          <p:nvPr/>
        </p:nvCxnSpPr>
        <p:spPr>
          <a:xfrm>
            <a:off x="4177324" y="3928048"/>
            <a:ext cx="1581639" cy="443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hthoek 48"/>
          <p:cNvSpPr/>
          <p:nvPr/>
        </p:nvSpPr>
        <p:spPr>
          <a:xfrm>
            <a:off x="3720124" y="2225721"/>
            <a:ext cx="2496039" cy="586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CEP Graph</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cxnSp>
        <p:nvCxnSpPr>
          <p:cNvPr id="51" name="Rechte verbindingslijn 50"/>
          <p:cNvCxnSpPr>
            <a:stCxn id="33" idx="0"/>
            <a:endCxn id="49" idx="2"/>
          </p:cNvCxnSpPr>
          <p:nvPr/>
        </p:nvCxnSpPr>
        <p:spPr>
          <a:xfrm flipV="1">
            <a:off x="4177323" y="2811875"/>
            <a:ext cx="790820" cy="5300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p:cNvCxnSpPr>
            <a:stCxn id="49" idx="2"/>
            <a:endCxn id="36" idx="0"/>
          </p:cNvCxnSpPr>
          <p:nvPr/>
        </p:nvCxnSpPr>
        <p:spPr>
          <a:xfrm>
            <a:off x="4968142" y="2811877"/>
            <a:ext cx="714131" cy="5261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p:cNvCxnSpPr>
            <a:stCxn id="12" idx="3"/>
            <a:endCxn id="49" idx="1"/>
          </p:cNvCxnSpPr>
          <p:nvPr/>
        </p:nvCxnSpPr>
        <p:spPr>
          <a:xfrm>
            <a:off x="3214079" y="2518799"/>
            <a:ext cx="5060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ijdelijke aanduiding voor dianummer 59"/>
          <p:cNvSpPr>
            <a:spLocks noGrp="1"/>
          </p:cNvSpPr>
          <p:nvPr>
            <p:ph type="sldNum" sz="quarter" idx="12"/>
          </p:nvPr>
        </p:nvSpPr>
        <p:spPr/>
        <p:txBody>
          <a:bodyPr/>
          <a:lstStyle/>
          <a:p>
            <a:fld id="{897D77C9-B7F6-45E3-8A3F-F767EA0FEF98}" type="slidenum">
              <a:rPr lang="nl-NL" smtClean="0"/>
              <a:pPr/>
              <a:t>12</a:t>
            </a:fld>
            <a:r>
              <a:rPr lang="nl-NL"/>
              <a:t> / 26</a:t>
            </a:r>
            <a:endParaRPr lang="nl-NL" dirty="0"/>
          </a:p>
        </p:txBody>
      </p:sp>
      <p:sp>
        <p:nvSpPr>
          <p:cNvPr id="61" name="Tijdelijke aanduiding voor datum 60"/>
          <p:cNvSpPr>
            <a:spLocks noGrp="1"/>
          </p:cNvSpPr>
          <p:nvPr>
            <p:ph type="dt" sz="half" idx="10"/>
          </p:nvPr>
        </p:nvSpPr>
        <p:spPr/>
        <p:txBody>
          <a:bodyPr/>
          <a:lstStyle/>
          <a:p>
            <a:r>
              <a:rPr lang="nl-NL"/>
              <a:t>IEEE SIMPAR 2016</a:t>
            </a:r>
          </a:p>
        </p:txBody>
      </p:sp>
      <p:sp>
        <p:nvSpPr>
          <p:cNvPr id="62" name="Tijdelijke aanduiding voor voettekst 61"/>
          <p:cNvSpPr>
            <a:spLocks noGrp="1"/>
          </p:cNvSpPr>
          <p:nvPr>
            <p:ph type="ftr" sz="quarter" idx="11"/>
          </p:nvPr>
        </p:nvSpPr>
        <p:spPr/>
        <p:txBody>
          <a:bodyPr/>
          <a:lstStyle/>
          <a:p>
            <a:r>
              <a:rPr lang="en-US"/>
              <a:t>Cognitive Robot Programming using Procedural Parameters and Complex Event Processing</a:t>
            </a:r>
            <a:endParaRPr lang="nl-NL" dirty="0"/>
          </a:p>
        </p:txBody>
      </p:sp>
      <p:sp>
        <p:nvSpPr>
          <p:cNvPr id="64" name="Tekstvak 63"/>
          <p:cNvSpPr txBox="1"/>
          <p:nvPr/>
        </p:nvSpPr>
        <p:spPr>
          <a:xfrm>
            <a:off x="803219" y="5683486"/>
            <a:ext cx="4164923" cy="646331"/>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 </a:t>
            </a:r>
            <a:r>
              <a:rPr lang="en-US" dirty="0">
                <a:latin typeface="Roboto" panose="02000000000000000000" pitchFamily="2" charset="0"/>
                <a:ea typeface="Roboto" panose="02000000000000000000" pitchFamily="2" charset="0"/>
                <a:cs typeface="Roboto" panose="02000000000000000000" pitchFamily="2" charset="0"/>
                <a:hlinkClick r:id="rId2"/>
              </a:rPr>
              <a:t>www.ipython.org</a:t>
            </a:r>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2: </a:t>
            </a:r>
            <a:r>
              <a:rPr lang="en-US" dirty="0">
                <a:latin typeface="Roboto" panose="02000000000000000000" pitchFamily="2" charset="0"/>
                <a:ea typeface="Roboto" panose="02000000000000000000" pitchFamily="2" charset="0"/>
                <a:cs typeface="Roboto" panose="02000000000000000000" pitchFamily="2" charset="0"/>
                <a:hlinkClick r:id="rId3"/>
              </a:rPr>
              <a:t>https://github.com/ReactiveX/RxPY</a:t>
            </a:r>
            <a:r>
              <a:rPr lang="en-US" dirty="0">
                <a:latin typeface="Roboto" panose="02000000000000000000" pitchFamily="2" charset="0"/>
                <a:ea typeface="Roboto" panose="02000000000000000000" pitchFamily="2" charset="0"/>
                <a:cs typeface="Roboto" panose="02000000000000000000" pitchFamily="2" charset="0"/>
              </a:rPr>
              <a:t> </a:t>
            </a:r>
            <a:endParaRPr lang="nl-NL"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82692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application</a:t>
            </a:r>
            <a:endParaRPr lang="nl-NL" dirty="0"/>
          </a:p>
        </p:txBody>
      </p:sp>
      <p:sp>
        <p:nvSpPr>
          <p:cNvPr id="3" name="Tijdelijke aanduiding voor inhoud 2"/>
          <p:cNvSpPr>
            <a:spLocks noGrp="1"/>
          </p:cNvSpPr>
          <p:nvPr>
            <p:ph idx="1"/>
          </p:nvPr>
        </p:nvSpPr>
        <p:spPr/>
        <p:txBody>
          <a:bodyPr/>
          <a:lstStyle/>
          <a:p>
            <a:r>
              <a:rPr lang="en-US" dirty="0"/>
              <a:t>Make the robot:</a:t>
            </a:r>
          </a:p>
          <a:p>
            <a:pPr lvl="1"/>
            <a:r>
              <a:rPr lang="en-US" dirty="0"/>
              <a:t>Track far away objects with its head</a:t>
            </a:r>
          </a:p>
          <a:p>
            <a:pPr lvl="1"/>
            <a:r>
              <a:rPr lang="en-US" dirty="0"/>
              <a:t>Track medium distance objects with its head and its body</a:t>
            </a:r>
          </a:p>
          <a:p>
            <a:pPr lvl="1"/>
            <a:r>
              <a:rPr lang="en-US" dirty="0"/>
              <a:t>Track close distance objects with the arm closest to the object</a:t>
            </a:r>
            <a:endParaRPr lang="nl-NL" dirty="0"/>
          </a:p>
        </p:txBody>
      </p:sp>
      <p:sp>
        <p:nvSpPr>
          <p:cNvPr id="30" name="Tijdelijke aanduiding voor dianummer 29"/>
          <p:cNvSpPr>
            <a:spLocks noGrp="1"/>
          </p:cNvSpPr>
          <p:nvPr>
            <p:ph type="sldNum" sz="quarter" idx="12"/>
          </p:nvPr>
        </p:nvSpPr>
        <p:spPr/>
        <p:txBody>
          <a:bodyPr/>
          <a:lstStyle/>
          <a:p>
            <a:fld id="{897D77C9-B7F6-45E3-8A3F-F767EA0FEF98}" type="slidenum">
              <a:rPr lang="nl-NL" smtClean="0"/>
              <a:pPr/>
              <a:t>13</a:t>
            </a:fld>
            <a:r>
              <a:rPr lang="nl-NL"/>
              <a:t> / 26</a:t>
            </a:r>
            <a:endParaRPr lang="nl-NL" dirty="0"/>
          </a:p>
        </p:txBody>
      </p:sp>
      <p:sp>
        <p:nvSpPr>
          <p:cNvPr id="31" name="Tijdelijke aanduiding voor datum 30"/>
          <p:cNvSpPr>
            <a:spLocks noGrp="1"/>
          </p:cNvSpPr>
          <p:nvPr>
            <p:ph type="dt" sz="half" idx="10"/>
          </p:nvPr>
        </p:nvSpPr>
        <p:spPr/>
        <p:txBody>
          <a:bodyPr/>
          <a:lstStyle/>
          <a:p>
            <a:r>
              <a:rPr lang="nl-NL"/>
              <a:t>IEEE SIMPAR 2016</a:t>
            </a:r>
            <a:endParaRPr lang="nl-NL" dirty="0"/>
          </a:p>
        </p:txBody>
      </p:sp>
      <p:sp>
        <p:nvSpPr>
          <p:cNvPr id="32" name="Tijdelijke aanduiding voor voettekst 31"/>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2188431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err="1"/>
              <a:t>Demonstration</a:t>
            </a:r>
            <a:endParaRPr lang="nl-NL" dirty="0"/>
          </a:p>
        </p:txBody>
      </p:sp>
      <p:pic>
        <p:nvPicPr>
          <p:cNvPr id="10" name="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21367" y="1143001"/>
            <a:ext cx="8949267" cy="5033963"/>
          </a:xfrm>
          <a:prstGeom prst="rect">
            <a:avLst/>
          </a:prstGeom>
        </p:spPr>
      </p:pic>
      <p:sp>
        <p:nvSpPr>
          <p:cNvPr id="3" name="Tijdelijke aanduiding voor dianummer 2"/>
          <p:cNvSpPr>
            <a:spLocks noGrp="1"/>
          </p:cNvSpPr>
          <p:nvPr>
            <p:ph type="sldNum" sz="quarter" idx="12"/>
          </p:nvPr>
        </p:nvSpPr>
        <p:spPr/>
        <p:txBody>
          <a:bodyPr/>
          <a:lstStyle/>
          <a:p>
            <a:fld id="{897D77C9-B7F6-45E3-8A3F-F767EA0FEF98}" type="slidenum">
              <a:rPr lang="nl-NL" smtClean="0"/>
              <a:pPr/>
              <a:t>14</a:t>
            </a:fld>
            <a:r>
              <a:rPr lang="nl-NL"/>
              <a:t> / 26</a:t>
            </a:r>
            <a:endParaRPr lang="nl-NL" dirty="0"/>
          </a:p>
        </p:txBody>
      </p:sp>
      <p:sp>
        <p:nvSpPr>
          <p:cNvPr id="5" name="Tijdelijke aanduiding voor datum 4"/>
          <p:cNvSpPr>
            <a:spLocks noGrp="1"/>
          </p:cNvSpPr>
          <p:nvPr>
            <p:ph type="dt" sz="half" idx="10"/>
          </p:nvPr>
        </p:nvSpPr>
        <p:spPr/>
        <p:txBody>
          <a:bodyPr/>
          <a:lstStyle/>
          <a:p>
            <a:r>
              <a:rPr lang="nl-NL"/>
              <a:t>IEEE SIMPAR 2016</a:t>
            </a:r>
            <a:endParaRPr lang="nl-NL" dirty="0"/>
          </a:p>
        </p:txBody>
      </p:sp>
      <p:sp>
        <p:nvSpPr>
          <p:cNvPr id="7" name="Tijdelijke aanduiding voor voettekst 6"/>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787217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mute="1">
                <p:cTn id="7"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a:t>Intuitive implementation</a:t>
            </a:r>
            <a:endParaRPr lang="nl-NL" dirty="0"/>
          </a:p>
        </p:txBody>
      </p:sp>
      <p:sp>
        <p:nvSpPr>
          <p:cNvPr id="8" name="Rechthoek 7"/>
          <p:cNvSpPr/>
          <p:nvPr/>
        </p:nvSpPr>
        <p:spPr>
          <a:xfrm>
            <a:off x="5481342" y="1143001"/>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Object</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9" name="Ovaal 8"/>
          <p:cNvSpPr/>
          <p:nvPr/>
        </p:nvSpPr>
        <p:spPr>
          <a:xfrm>
            <a:off x="1179227" y="5096657"/>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Head tracker</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10" name="Ovaal 9"/>
          <p:cNvSpPr/>
          <p:nvPr/>
        </p:nvSpPr>
        <p:spPr>
          <a:xfrm>
            <a:off x="4964243" y="5096657"/>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Head and body tracker</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11" name="Ovaal 10"/>
          <p:cNvSpPr/>
          <p:nvPr/>
        </p:nvSpPr>
        <p:spPr>
          <a:xfrm>
            <a:off x="8749259" y="5096656"/>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Arm tracker</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cxnSp>
        <p:nvCxnSpPr>
          <p:cNvPr id="13" name="Rechte verbindingslijn met pijl 12"/>
          <p:cNvCxnSpPr/>
          <p:nvPr/>
        </p:nvCxnSpPr>
        <p:spPr>
          <a:xfrm flipH="1">
            <a:off x="2310983" y="1617274"/>
            <a:ext cx="3785016" cy="3479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a:stCxn id="8" idx="2"/>
            <a:endCxn id="10" idx="0"/>
          </p:cNvCxnSpPr>
          <p:nvPr/>
        </p:nvCxnSpPr>
        <p:spPr>
          <a:xfrm>
            <a:off x="6096000" y="1617274"/>
            <a:ext cx="0" cy="3479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p:cNvCxnSpPr>
            <a:stCxn id="8" idx="2"/>
            <a:endCxn id="11" idx="0"/>
          </p:cNvCxnSpPr>
          <p:nvPr/>
        </p:nvCxnSpPr>
        <p:spPr>
          <a:xfrm>
            <a:off x="6096000" y="1617274"/>
            <a:ext cx="3785016" cy="3479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kstvak 17"/>
          <p:cNvSpPr txBox="1"/>
          <p:nvPr/>
        </p:nvSpPr>
        <p:spPr>
          <a:xfrm>
            <a:off x="3674339" y="3172297"/>
            <a:ext cx="1058303"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far away</a:t>
            </a:r>
            <a:endParaRPr lang="nl-NL" dirty="0">
              <a:latin typeface="Roboto" panose="02000000000000000000" pitchFamily="2" charset="0"/>
              <a:ea typeface="Roboto" panose="02000000000000000000" pitchFamily="2" charset="0"/>
              <a:cs typeface="Roboto" panose="02000000000000000000" pitchFamily="2" charset="0"/>
            </a:endParaRPr>
          </a:p>
        </p:txBody>
      </p:sp>
      <p:sp>
        <p:nvSpPr>
          <p:cNvPr id="19" name="Tekstvak 18"/>
          <p:cNvSpPr txBox="1"/>
          <p:nvPr/>
        </p:nvSpPr>
        <p:spPr>
          <a:xfrm>
            <a:off x="5118809" y="3172297"/>
            <a:ext cx="1954381"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medium distance</a:t>
            </a:r>
            <a:endParaRPr lang="nl-NL" dirty="0">
              <a:latin typeface="Roboto" panose="02000000000000000000" pitchFamily="2" charset="0"/>
              <a:ea typeface="Roboto" panose="02000000000000000000" pitchFamily="2" charset="0"/>
              <a:cs typeface="Roboto" panose="02000000000000000000" pitchFamily="2" charset="0"/>
            </a:endParaRPr>
          </a:p>
        </p:txBody>
      </p:sp>
      <p:sp>
        <p:nvSpPr>
          <p:cNvPr id="20" name="Tekstvak 19"/>
          <p:cNvSpPr txBox="1"/>
          <p:nvPr/>
        </p:nvSpPr>
        <p:spPr>
          <a:xfrm>
            <a:off x="7622061" y="3172297"/>
            <a:ext cx="732893"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close</a:t>
            </a:r>
            <a:endParaRPr lang="nl-NL" dirty="0">
              <a:latin typeface="Roboto" panose="02000000000000000000" pitchFamily="2" charset="0"/>
              <a:ea typeface="Roboto" panose="02000000000000000000" pitchFamily="2" charset="0"/>
              <a:cs typeface="Roboto" panose="02000000000000000000" pitchFamily="2" charset="0"/>
            </a:endParaRPr>
          </a:p>
        </p:txBody>
      </p:sp>
      <p:sp>
        <p:nvSpPr>
          <p:cNvPr id="21" name="Tijdelijke aanduiding voor dianummer 20"/>
          <p:cNvSpPr>
            <a:spLocks noGrp="1"/>
          </p:cNvSpPr>
          <p:nvPr>
            <p:ph type="sldNum" sz="quarter" idx="12"/>
          </p:nvPr>
        </p:nvSpPr>
        <p:spPr/>
        <p:txBody>
          <a:bodyPr/>
          <a:lstStyle/>
          <a:p>
            <a:fld id="{897D77C9-B7F6-45E3-8A3F-F767EA0FEF98}" type="slidenum">
              <a:rPr lang="nl-NL" smtClean="0"/>
              <a:pPr/>
              <a:t>15</a:t>
            </a:fld>
            <a:r>
              <a:rPr lang="nl-NL"/>
              <a:t> / 26</a:t>
            </a:r>
            <a:endParaRPr lang="nl-NL" dirty="0"/>
          </a:p>
        </p:txBody>
      </p:sp>
      <p:sp>
        <p:nvSpPr>
          <p:cNvPr id="22" name="Tijdelijke aanduiding voor datum 21"/>
          <p:cNvSpPr>
            <a:spLocks noGrp="1"/>
          </p:cNvSpPr>
          <p:nvPr>
            <p:ph type="dt" sz="half" idx="10"/>
          </p:nvPr>
        </p:nvSpPr>
        <p:spPr/>
        <p:txBody>
          <a:bodyPr/>
          <a:lstStyle/>
          <a:p>
            <a:r>
              <a:rPr lang="nl-NL"/>
              <a:t>IEEE SIMPAR 2016</a:t>
            </a:r>
          </a:p>
        </p:txBody>
      </p:sp>
      <p:sp>
        <p:nvSpPr>
          <p:cNvPr id="23" name="Tijdelijke aanduiding voor voettekst 22"/>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4212461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Intuitive implementation: Object distance</a:t>
            </a:r>
            <a:endParaRPr lang="nl-NL" dirty="0"/>
          </a:p>
        </p:txBody>
      </p:sp>
      <p:sp>
        <p:nvSpPr>
          <p:cNvPr id="6" name="Rechthoek 5"/>
          <p:cNvSpPr/>
          <p:nvPr/>
        </p:nvSpPr>
        <p:spPr>
          <a:xfrm>
            <a:off x="5481342" y="1143001"/>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Ball</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7" name="Ovaal 6"/>
          <p:cNvSpPr/>
          <p:nvPr/>
        </p:nvSpPr>
        <p:spPr>
          <a:xfrm>
            <a:off x="1179227" y="5096657"/>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Head</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8" name="Ovaal 7"/>
          <p:cNvSpPr/>
          <p:nvPr/>
        </p:nvSpPr>
        <p:spPr>
          <a:xfrm>
            <a:off x="4964243" y="5096657"/>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Head + body</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9" name="Ovaal 8"/>
          <p:cNvSpPr/>
          <p:nvPr/>
        </p:nvSpPr>
        <p:spPr>
          <a:xfrm>
            <a:off x="8749259" y="5096656"/>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Arm</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cxnSp>
        <p:nvCxnSpPr>
          <p:cNvPr id="10" name="Rechte verbindingslijn met pijl 9"/>
          <p:cNvCxnSpPr/>
          <p:nvPr/>
        </p:nvCxnSpPr>
        <p:spPr>
          <a:xfrm flipH="1">
            <a:off x="2310983" y="1617274"/>
            <a:ext cx="3785016" cy="3479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a:stCxn id="6" idx="2"/>
            <a:endCxn id="8" idx="0"/>
          </p:cNvCxnSpPr>
          <p:nvPr/>
        </p:nvCxnSpPr>
        <p:spPr>
          <a:xfrm>
            <a:off x="6096000" y="1617274"/>
            <a:ext cx="0" cy="3479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a:stCxn id="6" idx="2"/>
            <a:endCxn id="9" idx="0"/>
          </p:cNvCxnSpPr>
          <p:nvPr/>
        </p:nvCxnSpPr>
        <p:spPr>
          <a:xfrm>
            <a:off x="6096000" y="1617274"/>
            <a:ext cx="3785016" cy="3479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kstvak 12"/>
          <p:cNvSpPr txBox="1"/>
          <p:nvPr/>
        </p:nvSpPr>
        <p:spPr>
          <a:xfrm>
            <a:off x="1124598" y="4038305"/>
            <a:ext cx="2372765"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Ball distance &gt; 50 cm</a:t>
            </a:r>
            <a:endParaRPr lang="nl-NL" dirty="0">
              <a:latin typeface="Roboto" panose="02000000000000000000" pitchFamily="2" charset="0"/>
              <a:ea typeface="Roboto" panose="02000000000000000000" pitchFamily="2" charset="0"/>
              <a:cs typeface="Roboto" panose="02000000000000000000" pitchFamily="2" charset="0"/>
            </a:endParaRPr>
          </a:p>
        </p:txBody>
      </p:sp>
      <p:sp>
        <p:nvSpPr>
          <p:cNvPr id="14" name="Tekstvak 13"/>
          <p:cNvSpPr txBox="1"/>
          <p:nvPr/>
        </p:nvSpPr>
        <p:spPr>
          <a:xfrm>
            <a:off x="4380625" y="4038305"/>
            <a:ext cx="3430747"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Ball distance &gt; 20 cm and &lt;= 50</a:t>
            </a:r>
            <a:endParaRPr lang="nl-NL" dirty="0">
              <a:latin typeface="Roboto" panose="02000000000000000000" pitchFamily="2" charset="0"/>
              <a:ea typeface="Roboto" panose="02000000000000000000" pitchFamily="2" charset="0"/>
              <a:cs typeface="Roboto" panose="02000000000000000000" pitchFamily="2" charset="0"/>
            </a:endParaRPr>
          </a:p>
        </p:txBody>
      </p:sp>
      <p:sp>
        <p:nvSpPr>
          <p:cNvPr id="16" name="Tekstvak 15"/>
          <p:cNvSpPr txBox="1"/>
          <p:nvPr/>
        </p:nvSpPr>
        <p:spPr>
          <a:xfrm>
            <a:off x="8632920" y="4038305"/>
            <a:ext cx="2496196"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Ball distance &lt;= 20 cm</a:t>
            </a:r>
            <a:endParaRPr lang="nl-NL" dirty="0">
              <a:latin typeface="Roboto" panose="02000000000000000000" pitchFamily="2" charset="0"/>
              <a:ea typeface="Roboto" panose="02000000000000000000" pitchFamily="2" charset="0"/>
              <a:cs typeface="Roboto" panose="02000000000000000000" pitchFamily="2" charset="0"/>
            </a:endParaRPr>
          </a:p>
        </p:txBody>
      </p:sp>
      <p:sp>
        <p:nvSpPr>
          <p:cNvPr id="17" name="Tijdelijke aanduiding voor dianummer 16"/>
          <p:cNvSpPr>
            <a:spLocks noGrp="1"/>
          </p:cNvSpPr>
          <p:nvPr>
            <p:ph type="sldNum" sz="quarter" idx="12"/>
          </p:nvPr>
        </p:nvSpPr>
        <p:spPr/>
        <p:txBody>
          <a:bodyPr/>
          <a:lstStyle/>
          <a:p>
            <a:fld id="{897D77C9-B7F6-45E3-8A3F-F767EA0FEF98}" type="slidenum">
              <a:rPr lang="nl-NL" smtClean="0"/>
              <a:pPr/>
              <a:t>16</a:t>
            </a:fld>
            <a:r>
              <a:rPr lang="nl-NL"/>
              <a:t> / 26</a:t>
            </a:r>
            <a:endParaRPr lang="nl-NL" dirty="0"/>
          </a:p>
        </p:txBody>
      </p:sp>
      <p:sp>
        <p:nvSpPr>
          <p:cNvPr id="18" name="Tijdelijke aanduiding voor datum 17"/>
          <p:cNvSpPr>
            <a:spLocks noGrp="1"/>
          </p:cNvSpPr>
          <p:nvPr>
            <p:ph type="dt" sz="half" idx="10"/>
          </p:nvPr>
        </p:nvSpPr>
        <p:spPr/>
        <p:txBody>
          <a:bodyPr/>
          <a:lstStyle/>
          <a:p>
            <a:r>
              <a:rPr lang="nl-NL"/>
              <a:t>IEEE SIMPAR 2016</a:t>
            </a:r>
          </a:p>
        </p:txBody>
      </p:sp>
      <p:sp>
        <p:nvSpPr>
          <p:cNvPr id="19" name="Tijdelijke aanduiding voor voettekst 18"/>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2662204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Intuitive implementation: Left or right arm</a:t>
            </a:r>
            <a:endParaRPr lang="nl-NL" dirty="0"/>
          </a:p>
        </p:txBody>
      </p:sp>
      <p:sp>
        <p:nvSpPr>
          <p:cNvPr id="6" name="Rechthoek 5"/>
          <p:cNvSpPr/>
          <p:nvPr/>
        </p:nvSpPr>
        <p:spPr>
          <a:xfrm>
            <a:off x="5481342" y="1143001"/>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Ball</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7" name="Ovaal 6"/>
          <p:cNvSpPr/>
          <p:nvPr/>
        </p:nvSpPr>
        <p:spPr>
          <a:xfrm>
            <a:off x="1179227" y="5096657"/>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Head</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8" name="Ovaal 7"/>
          <p:cNvSpPr/>
          <p:nvPr/>
        </p:nvSpPr>
        <p:spPr>
          <a:xfrm>
            <a:off x="4964243" y="5096657"/>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Head + body</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9" name="Ovaal 8"/>
          <p:cNvSpPr/>
          <p:nvPr/>
        </p:nvSpPr>
        <p:spPr>
          <a:xfrm>
            <a:off x="7369837" y="5096653"/>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Left arm</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cxnSp>
        <p:nvCxnSpPr>
          <p:cNvPr id="10" name="Rechte verbindingslijn met pijl 9"/>
          <p:cNvCxnSpPr/>
          <p:nvPr/>
        </p:nvCxnSpPr>
        <p:spPr>
          <a:xfrm flipH="1">
            <a:off x="2310983" y="1617274"/>
            <a:ext cx="3785016" cy="3479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a:stCxn id="6" idx="2"/>
            <a:endCxn id="8" idx="0"/>
          </p:cNvCxnSpPr>
          <p:nvPr/>
        </p:nvCxnSpPr>
        <p:spPr>
          <a:xfrm>
            <a:off x="6096000" y="1617274"/>
            <a:ext cx="0" cy="3479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a:stCxn id="20" idx="2"/>
            <a:endCxn id="9" idx="0"/>
          </p:cNvCxnSpPr>
          <p:nvPr/>
        </p:nvCxnSpPr>
        <p:spPr>
          <a:xfrm>
            <a:off x="8501595" y="3772608"/>
            <a:ext cx="0" cy="13240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kstvak 12"/>
          <p:cNvSpPr txBox="1"/>
          <p:nvPr/>
        </p:nvSpPr>
        <p:spPr>
          <a:xfrm>
            <a:off x="1124598" y="4038305"/>
            <a:ext cx="2372765"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Ball distance &gt; 50 cm</a:t>
            </a:r>
            <a:endParaRPr lang="nl-NL" dirty="0">
              <a:latin typeface="Roboto" panose="02000000000000000000" pitchFamily="2" charset="0"/>
              <a:ea typeface="Roboto" panose="02000000000000000000" pitchFamily="2" charset="0"/>
              <a:cs typeface="Roboto" panose="02000000000000000000" pitchFamily="2" charset="0"/>
            </a:endParaRPr>
          </a:p>
        </p:txBody>
      </p:sp>
      <mc:AlternateContent xmlns:mc="http://schemas.openxmlformats.org/markup-compatibility/2006">
        <mc:Choice xmlns:a14="http://schemas.microsoft.com/office/drawing/2010/main" Requires="a14">
          <p:sp>
            <p:nvSpPr>
              <p:cNvPr id="14" name="Tekstvak 13"/>
              <p:cNvSpPr txBox="1"/>
              <p:nvPr/>
            </p:nvSpPr>
            <p:spPr>
              <a:xfrm>
                <a:off x="4380624" y="4038305"/>
                <a:ext cx="3297698"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20 cm &lt; </a:t>
                </a:r>
                <a:r>
                  <a:rPr lang="en-US" dirty="0">
                    <a:latin typeface="Roboto" panose="02000000000000000000" pitchFamily="2" charset="0"/>
                    <a:ea typeface="Roboto" panose="02000000000000000000" pitchFamily="2" charset="0"/>
                    <a:cs typeface="Roboto" panose="02000000000000000000" pitchFamily="2" charset="0"/>
                  </a:rPr>
                  <a:t>Ball distance </a:t>
                </a:r>
                <a14:m>
                  <m:oMath xmlns:m="http://schemas.openxmlformats.org/officeDocument/2006/math">
                    <m:r>
                      <a:rPr lang="en-US" i="1" dirty="0">
                        <a:latin typeface="Cambria Math" panose="02040503050406030204" pitchFamily="18" charset="0"/>
                        <a:ea typeface="Cambria Math" panose="02040503050406030204" pitchFamily="18" charset="0"/>
                        <a:cs typeface="Roboto" panose="02000000000000000000" pitchFamily="2" charset="0"/>
                      </a:rPr>
                      <m:t>≤</m:t>
                    </m:r>
                  </m:oMath>
                </a14:m>
                <a:r>
                  <a:rPr lang="en-US" dirty="0">
                    <a:latin typeface="Roboto" panose="02000000000000000000" pitchFamily="2" charset="0"/>
                    <a:ea typeface="Roboto" panose="02000000000000000000" pitchFamily="2" charset="0"/>
                    <a:cs typeface="Roboto" panose="02000000000000000000" pitchFamily="2" charset="0"/>
                  </a:rPr>
                  <a:t> 50 cm</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14" name="Tekstvak 13"/>
              <p:cNvSpPr txBox="1">
                <a:spLocks noRot="1" noChangeAspect="1" noMove="1" noResize="1" noEditPoints="1" noAdjustHandles="1" noChangeArrowheads="1" noChangeShapeType="1" noTextEdit="1"/>
              </p:cNvSpPr>
              <p:nvPr/>
            </p:nvSpPr>
            <p:spPr>
              <a:xfrm>
                <a:off x="4380624" y="4038305"/>
                <a:ext cx="3297698" cy="369332"/>
              </a:xfrm>
              <a:prstGeom prst="rect">
                <a:avLst/>
              </a:prstGeom>
              <a:blipFill>
                <a:blip r:embed="rId2"/>
                <a:stretch>
                  <a:fillRect l="-1664" t="-6557" r="-555" b="-26230"/>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6" name="Tekstvak 15"/>
              <p:cNvSpPr txBox="1"/>
              <p:nvPr/>
            </p:nvSpPr>
            <p:spPr>
              <a:xfrm>
                <a:off x="8385255" y="2101777"/>
                <a:ext cx="2425664"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Ball distance </a:t>
                </a:r>
                <a14:m>
                  <m:oMath xmlns:m="http://schemas.openxmlformats.org/officeDocument/2006/math">
                    <m:r>
                      <a:rPr lang="en-US" i="1" dirty="0">
                        <a:latin typeface="Cambria Math" panose="02040503050406030204" pitchFamily="18" charset="0"/>
                        <a:ea typeface="Cambria Math" panose="02040503050406030204" pitchFamily="18" charset="0"/>
                        <a:cs typeface="Roboto" panose="02000000000000000000" pitchFamily="2" charset="0"/>
                      </a:rPr>
                      <m:t>≤</m:t>
                    </m:r>
                  </m:oMath>
                </a14:m>
                <a:r>
                  <a:rPr lang="en-US" dirty="0">
                    <a:latin typeface="Roboto" panose="02000000000000000000" pitchFamily="2" charset="0"/>
                    <a:ea typeface="Roboto" panose="02000000000000000000" pitchFamily="2" charset="0"/>
                    <a:cs typeface="Roboto" panose="02000000000000000000" pitchFamily="2" charset="0"/>
                  </a:rPr>
                  <a:t> 20 cm</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16" name="Tekstvak 15"/>
              <p:cNvSpPr txBox="1">
                <a:spLocks noRot="1" noChangeAspect="1" noMove="1" noResize="1" noEditPoints="1" noAdjustHandles="1" noChangeArrowheads="1" noChangeShapeType="1" noTextEdit="1"/>
              </p:cNvSpPr>
              <p:nvPr/>
            </p:nvSpPr>
            <p:spPr>
              <a:xfrm>
                <a:off x="8385255" y="2101777"/>
                <a:ext cx="2425664" cy="369332"/>
              </a:xfrm>
              <a:prstGeom prst="rect">
                <a:avLst/>
              </a:prstGeom>
              <a:blipFill>
                <a:blip r:embed="rId3"/>
                <a:stretch>
                  <a:fillRect l="-2267" t="-8333" r="-1511" b="-28333"/>
                </a:stretch>
              </a:blipFill>
            </p:spPr>
            <p:txBody>
              <a:bodyPr/>
              <a:lstStyle/>
              <a:p>
                <a:r>
                  <a:rPr lang="nl-NL">
                    <a:noFill/>
                  </a:rPr>
                  <a:t> </a:t>
                </a:r>
              </a:p>
            </p:txBody>
          </p:sp>
        </mc:Fallback>
      </mc:AlternateContent>
      <p:cxnSp>
        <p:nvCxnSpPr>
          <p:cNvPr id="19" name="Rechte verbindingslijn 18"/>
          <p:cNvCxnSpPr>
            <a:stCxn id="6" idx="2"/>
            <a:endCxn id="16" idx="0"/>
          </p:cNvCxnSpPr>
          <p:nvPr/>
        </p:nvCxnSpPr>
        <p:spPr>
          <a:xfrm>
            <a:off x="6096002" y="1617274"/>
            <a:ext cx="3502085" cy="484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kstvak 19"/>
          <p:cNvSpPr txBox="1"/>
          <p:nvPr/>
        </p:nvSpPr>
        <p:spPr>
          <a:xfrm>
            <a:off x="7591730" y="3403276"/>
            <a:ext cx="1819729"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Ball left of torso</a:t>
            </a:r>
            <a:endParaRPr lang="nl-NL" dirty="0">
              <a:latin typeface="Roboto" panose="02000000000000000000" pitchFamily="2" charset="0"/>
              <a:ea typeface="Roboto" panose="02000000000000000000" pitchFamily="2" charset="0"/>
              <a:cs typeface="Roboto" panose="02000000000000000000" pitchFamily="2" charset="0"/>
            </a:endParaRPr>
          </a:p>
        </p:txBody>
      </p:sp>
      <p:sp>
        <p:nvSpPr>
          <p:cNvPr id="23" name="Ovaal 22"/>
          <p:cNvSpPr/>
          <p:nvPr/>
        </p:nvSpPr>
        <p:spPr>
          <a:xfrm>
            <a:off x="9722372" y="5096653"/>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Right arm</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cxnSp>
        <p:nvCxnSpPr>
          <p:cNvPr id="26" name="Rechte verbindingslijn met pijl 25"/>
          <p:cNvCxnSpPr>
            <a:stCxn id="27" idx="2"/>
            <a:endCxn id="23" idx="0"/>
          </p:cNvCxnSpPr>
          <p:nvPr/>
        </p:nvCxnSpPr>
        <p:spPr>
          <a:xfrm>
            <a:off x="10840663" y="3788107"/>
            <a:ext cx="13467" cy="130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kstvak 26"/>
          <p:cNvSpPr txBox="1"/>
          <p:nvPr/>
        </p:nvSpPr>
        <p:spPr>
          <a:xfrm>
            <a:off x="9864273" y="3418775"/>
            <a:ext cx="1952779"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Ball right of torso</a:t>
            </a:r>
            <a:endParaRPr lang="nl-NL" dirty="0">
              <a:latin typeface="Roboto" panose="02000000000000000000" pitchFamily="2" charset="0"/>
              <a:ea typeface="Roboto" panose="02000000000000000000" pitchFamily="2" charset="0"/>
              <a:cs typeface="Roboto" panose="02000000000000000000" pitchFamily="2" charset="0"/>
            </a:endParaRPr>
          </a:p>
        </p:txBody>
      </p:sp>
      <p:cxnSp>
        <p:nvCxnSpPr>
          <p:cNvPr id="32" name="Rechte verbindingslijn 31"/>
          <p:cNvCxnSpPr>
            <a:stCxn id="16" idx="2"/>
            <a:endCxn id="20" idx="0"/>
          </p:cNvCxnSpPr>
          <p:nvPr/>
        </p:nvCxnSpPr>
        <p:spPr>
          <a:xfrm flipH="1">
            <a:off x="8501595" y="2471109"/>
            <a:ext cx="1096492" cy="932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p:cNvCxnSpPr>
            <a:stCxn id="16" idx="2"/>
            <a:endCxn id="27" idx="0"/>
          </p:cNvCxnSpPr>
          <p:nvPr/>
        </p:nvCxnSpPr>
        <p:spPr>
          <a:xfrm>
            <a:off x="9598087" y="2471109"/>
            <a:ext cx="1242576" cy="947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ijdelijke aanduiding voor dianummer 34"/>
          <p:cNvSpPr>
            <a:spLocks noGrp="1"/>
          </p:cNvSpPr>
          <p:nvPr>
            <p:ph type="sldNum" sz="quarter" idx="12"/>
          </p:nvPr>
        </p:nvSpPr>
        <p:spPr/>
        <p:txBody>
          <a:bodyPr/>
          <a:lstStyle/>
          <a:p>
            <a:fld id="{897D77C9-B7F6-45E3-8A3F-F767EA0FEF98}" type="slidenum">
              <a:rPr lang="nl-NL" smtClean="0"/>
              <a:pPr/>
              <a:t>17</a:t>
            </a:fld>
            <a:r>
              <a:rPr lang="nl-NL"/>
              <a:t> / 26</a:t>
            </a:r>
            <a:endParaRPr lang="nl-NL" dirty="0"/>
          </a:p>
        </p:txBody>
      </p:sp>
      <p:sp>
        <p:nvSpPr>
          <p:cNvPr id="36" name="Tijdelijke aanduiding voor datum 35"/>
          <p:cNvSpPr>
            <a:spLocks noGrp="1"/>
          </p:cNvSpPr>
          <p:nvPr>
            <p:ph type="dt" sz="half" idx="10"/>
          </p:nvPr>
        </p:nvSpPr>
        <p:spPr/>
        <p:txBody>
          <a:bodyPr/>
          <a:lstStyle/>
          <a:p>
            <a:r>
              <a:rPr lang="nl-NL"/>
              <a:t>IEEE SIMPAR 2016</a:t>
            </a:r>
          </a:p>
        </p:txBody>
      </p:sp>
      <p:sp>
        <p:nvSpPr>
          <p:cNvPr id="37" name="Tijdelijke aanduiding voor voettekst 36"/>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352805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Implementation: Sampling</a:t>
            </a:r>
            <a:endParaRPr lang="nl-NL" dirty="0"/>
          </a:p>
        </p:txBody>
      </p:sp>
      <p:sp>
        <p:nvSpPr>
          <p:cNvPr id="6" name="Tijdelijke aanduiding voor inhoud 5"/>
          <p:cNvSpPr>
            <a:spLocks noGrp="1"/>
          </p:cNvSpPr>
          <p:nvPr>
            <p:ph idx="1"/>
          </p:nvPr>
        </p:nvSpPr>
        <p:spPr/>
        <p:txBody>
          <a:bodyPr/>
          <a:lstStyle/>
          <a:p>
            <a:r>
              <a:rPr lang="en-US" dirty="0"/>
              <a:t>Avoid that the robot changes tracking modes too many times in a certain time period</a:t>
            </a:r>
          </a:p>
          <a:p>
            <a:r>
              <a:rPr lang="en-US" dirty="0"/>
              <a:t>Reduce the amount of computation</a:t>
            </a:r>
            <a:endParaRPr lang="nl-NL" dirty="0"/>
          </a:p>
        </p:txBody>
      </p:sp>
      <p:grpSp>
        <p:nvGrpSpPr>
          <p:cNvPr id="7" name="Groep 6"/>
          <p:cNvGrpSpPr/>
          <p:nvPr/>
        </p:nvGrpSpPr>
        <p:grpSpPr>
          <a:xfrm>
            <a:off x="838201" y="3556232"/>
            <a:ext cx="4382431" cy="2379308"/>
            <a:chOff x="583019" y="2249091"/>
            <a:chExt cx="4382430" cy="2379307"/>
          </a:xfrm>
        </p:grpSpPr>
        <p:pic>
          <p:nvPicPr>
            <p:cNvPr id="8" name="Afbeelding 7"/>
            <p:cNvPicPr>
              <a:picLocks noChangeAspect="1"/>
            </p:cNvPicPr>
            <p:nvPr/>
          </p:nvPicPr>
          <p:blipFill rotWithShape="1">
            <a:blip r:embed="rId2"/>
            <a:srcRect l="25821" r="29009" b="40470"/>
            <a:stretch/>
          </p:blipFill>
          <p:spPr>
            <a:xfrm>
              <a:off x="1385907" y="2249091"/>
              <a:ext cx="2776654" cy="1300451"/>
            </a:xfrm>
            <a:prstGeom prst="rect">
              <a:avLst/>
            </a:prstGeom>
          </p:spPr>
        </p:pic>
        <p:sp>
          <p:nvSpPr>
            <p:cNvPr id="9" name="Tekstvak 8"/>
            <p:cNvSpPr txBox="1"/>
            <p:nvPr/>
          </p:nvSpPr>
          <p:spPr>
            <a:xfrm>
              <a:off x="583019" y="3428069"/>
              <a:ext cx="4382430" cy="1200329"/>
            </a:xfrm>
            <a:prstGeom prst="rect">
              <a:avLst/>
            </a:prstGeom>
            <a:noFill/>
          </p:spPr>
          <p:txBody>
            <a:bodyPr wrap="square" rtlCol="0">
              <a:spAutoFit/>
            </a:bodyPr>
            <a:lstStyle/>
            <a:p>
              <a:r>
                <a:rPr lang="nl-NL" dirty="0">
                  <a:latin typeface="Times New Roman" panose="02020603050405020304" pitchFamily="18" charset="0"/>
                  <a:cs typeface="Times New Roman" panose="02020603050405020304" pitchFamily="18" charset="0"/>
                </a:rPr>
                <a:t>(d) </a:t>
              </a:r>
              <a:r>
                <a:rPr lang="nl-NL" i="1" dirty="0">
                  <a:latin typeface="Times New Roman" panose="02020603050405020304" pitchFamily="18" charset="0"/>
                  <a:cs typeface="Times New Roman" panose="02020603050405020304" pitchFamily="18" charset="0"/>
                </a:rPr>
                <a:t>Sample</a:t>
              </a:r>
              <a:r>
                <a:rPr lang="nl-NL" dirty="0">
                  <a:latin typeface="Times New Roman" panose="02020603050405020304" pitchFamily="18" charset="0"/>
                  <a:cs typeface="Times New Roman" panose="02020603050405020304" pitchFamily="18" charset="0"/>
                </a:rPr>
                <a:t>: On </a:t>
              </a:r>
              <a:r>
                <a:rPr lang="nl-NL" dirty="0" err="1">
                  <a:latin typeface="Times New Roman" panose="02020603050405020304" pitchFamily="18" charset="0"/>
                  <a:cs typeface="Times New Roman" panose="02020603050405020304" pitchFamily="18" charset="0"/>
                </a:rPr>
                <a:t>an</a:t>
              </a:r>
              <a:r>
                <a:rPr lang="nl-NL" dirty="0">
                  <a:latin typeface="Times New Roman" panose="02020603050405020304" pitchFamily="18" charset="0"/>
                  <a:cs typeface="Times New Roman" panose="02020603050405020304" pitchFamily="18" charset="0"/>
                </a:rPr>
                <a:t> interval </a:t>
              </a:r>
              <a:r>
                <a:rPr lang="nl-NL" dirty="0" err="1">
                  <a:latin typeface="Times New Roman" panose="02020603050405020304" pitchFamily="18" charset="0"/>
                  <a:cs typeface="Times New Roman" panose="02020603050405020304" pitchFamily="18" charset="0"/>
                </a:rPr>
                <a:t>specified</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by</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the</a:t>
              </a:r>
              <a:r>
                <a:rPr lang="nl-NL" dirty="0">
                  <a:latin typeface="Times New Roman" panose="02020603050405020304" pitchFamily="18" charset="0"/>
                  <a:cs typeface="Times New Roman" panose="02020603050405020304" pitchFamily="18" charset="0"/>
                </a:rPr>
                <a:t> sample </a:t>
              </a:r>
              <a:r>
                <a:rPr lang="nl-NL" dirty="0" err="1">
                  <a:latin typeface="Times New Roman" panose="02020603050405020304" pitchFamily="18" charset="0"/>
                  <a:cs typeface="Times New Roman" panose="02020603050405020304" pitchFamily="18" charset="0"/>
                </a:rPr>
                <a:t>rate</a:t>
              </a:r>
              <a:r>
                <a:rPr lang="nl-NL" dirty="0">
                  <a:latin typeface="Times New Roman" panose="02020603050405020304" pitchFamily="18" charset="0"/>
                  <a:cs typeface="Times New Roman" panose="02020603050405020304" pitchFamily="18" charset="0"/>
                </a:rPr>
                <a:t>, take </a:t>
              </a:r>
              <a:r>
                <a:rPr lang="nl-NL" dirty="0" err="1">
                  <a:latin typeface="Times New Roman" panose="02020603050405020304" pitchFamily="18" charset="0"/>
                  <a:cs typeface="Times New Roman" panose="02020603050405020304" pitchFamily="18" charset="0"/>
                </a:rPr>
                <a:t>the</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latest</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value</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from</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the</a:t>
              </a:r>
              <a:r>
                <a:rPr lang="nl-NL" dirty="0">
                  <a:latin typeface="Times New Roman" panose="02020603050405020304" pitchFamily="18" charset="0"/>
                  <a:cs typeface="Times New Roman" panose="02020603050405020304" pitchFamily="18" charset="0"/>
                </a:rPr>
                <a:t> input stream </a:t>
              </a:r>
              <a:r>
                <a:rPr lang="nl-NL" dirty="0" err="1">
                  <a:latin typeface="Times New Roman" panose="02020603050405020304" pitchFamily="18" charset="0"/>
                  <a:cs typeface="Times New Roman" panose="02020603050405020304" pitchFamily="18" charset="0"/>
                </a:rPr>
                <a:t>and</a:t>
              </a:r>
              <a:r>
                <a:rPr lang="nl-NL" dirty="0">
                  <a:latin typeface="Times New Roman" panose="02020603050405020304" pitchFamily="18" charset="0"/>
                  <a:cs typeface="Times New Roman" panose="02020603050405020304" pitchFamily="18" charset="0"/>
                </a:rPr>
                <a:t> put </a:t>
              </a:r>
              <a:r>
                <a:rPr lang="nl-NL" dirty="0" err="1">
                  <a:latin typeface="Times New Roman" panose="02020603050405020304" pitchFamily="18" charset="0"/>
                  <a:cs typeface="Times New Roman" panose="02020603050405020304" pitchFamily="18" charset="0"/>
                </a:rPr>
                <a:t>this</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into</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the</a:t>
              </a:r>
              <a:r>
                <a:rPr lang="nl-NL" dirty="0">
                  <a:latin typeface="Times New Roman" panose="02020603050405020304" pitchFamily="18" charset="0"/>
                  <a:cs typeface="Times New Roman" panose="02020603050405020304" pitchFamily="18" charset="0"/>
                </a:rPr>
                <a:t> output stream</a:t>
              </a:r>
            </a:p>
          </p:txBody>
        </p:sp>
      </p:grpSp>
      <p:grpSp>
        <p:nvGrpSpPr>
          <p:cNvPr id="18" name="Groep 17"/>
          <p:cNvGrpSpPr/>
          <p:nvPr/>
        </p:nvGrpSpPr>
        <p:grpSpPr>
          <a:xfrm>
            <a:off x="5741170" y="4508752"/>
            <a:ext cx="5701323" cy="474273"/>
            <a:chOff x="5741170" y="4508752"/>
            <a:chExt cx="5701323" cy="474273"/>
          </a:xfrm>
        </p:grpSpPr>
        <p:sp>
          <p:nvSpPr>
            <p:cNvPr id="10" name="Rechthoek 9"/>
            <p:cNvSpPr/>
            <p:nvPr/>
          </p:nvSpPr>
          <p:spPr>
            <a:xfrm>
              <a:off x="5741170" y="4508752"/>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Ball</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1" name="Rechthoek 10"/>
            <p:cNvSpPr/>
            <p:nvPr/>
          </p:nvSpPr>
          <p:spPr>
            <a:xfrm>
              <a:off x="9982201" y="4508752"/>
              <a:ext cx="1460292"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Roboto" panose="02000000000000000000" pitchFamily="2" charset="0"/>
                  <a:ea typeface="Roboto" panose="02000000000000000000" pitchFamily="2" charset="0"/>
                  <a:cs typeface="Roboto" panose="02000000000000000000" pitchFamily="2" charset="0"/>
                </a:rPr>
                <a:t>BallSamples</a:t>
              </a:r>
              <a:endParaRPr lang="nl-NL" i="1" dirty="0">
                <a:latin typeface="Roboto" panose="02000000000000000000" pitchFamily="2" charset="0"/>
                <a:ea typeface="Roboto" panose="02000000000000000000" pitchFamily="2" charset="0"/>
                <a:cs typeface="Roboto" panose="02000000000000000000" pitchFamily="2" charset="0"/>
              </a:endParaRPr>
            </a:p>
          </p:txBody>
        </p:sp>
        <p:cxnSp>
          <p:nvCxnSpPr>
            <p:cNvPr id="12" name="Rechte verbindingslijn met pijl 11"/>
            <p:cNvCxnSpPr>
              <a:stCxn id="10" idx="3"/>
              <a:endCxn id="11" idx="1"/>
            </p:cNvCxnSpPr>
            <p:nvPr/>
          </p:nvCxnSpPr>
          <p:spPr>
            <a:xfrm>
              <a:off x="6970488" y="4745887"/>
              <a:ext cx="30117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kstvak 12"/>
            <p:cNvSpPr txBox="1"/>
            <p:nvPr/>
          </p:nvSpPr>
          <p:spPr>
            <a:xfrm>
              <a:off x="7798113" y="4561220"/>
              <a:ext cx="1356462"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sample(50)</a:t>
              </a:r>
              <a:endParaRPr lang="nl-NL" dirty="0">
                <a:latin typeface="Roboto" panose="02000000000000000000" pitchFamily="2" charset="0"/>
                <a:ea typeface="Roboto" panose="02000000000000000000" pitchFamily="2" charset="0"/>
                <a:cs typeface="Roboto" panose="02000000000000000000" pitchFamily="2" charset="0"/>
              </a:endParaRPr>
            </a:p>
          </p:txBody>
        </p:sp>
      </p:grpSp>
      <p:sp>
        <p:nvSpPr>
          <p:cNvPr id="15" name="Tijdelijke aanduiding voor dianummer 14"/>
          <p:cNvSpPr>
            <a:spLocks noGrp="1"/>
          </p:cNvSpPr>
          <p:nvPr>
            <p:ph type="sldNum" sz="quarter" idx="12"/>
          </p:nvPr>
        </p:nvSpPr>
        <p:spPr/>
        <p:txBody>
          <a:bodyPr/>
          <a:lstStyle/>
          <a:p>
            <a:fld id="{897D77C9-B7F6-45E3-8A3F-F767EA0FEF98}" type="slidenum">
              <a:rPr lang="nl-NL" smtClean="0"/>
              <a:pPr/>
              <a:t>18</a:t>
            </a:fld>
            <a:r>
              <a:rPr lang="nl-NL"/>
              <a:t> / 26</a:t>
            </a:r>
            <a:endParaRPr lang="nl-NL" dirty="0"/>
          </a:p>
        </p:txBody>
      </p:sp>
      <p:sp>
        <p:nvSpPr>
          <p:cNvPr id="16" name="Tijdelijke aanduiding voor datum 15"/>
          <p:cNvSpPr>
            <a:spLocks noGrp="1"/>
          </p:cNvSpPr>
          <p:nvPr>
            <p:ph type="dt" sz="half" idx="10"/>
          </p:nvPr>
        </p:nvSpPr>
        <p:spPr/>
        <p:txBody>
          <a:bodyPr/>
          <a:lstStyle/>
          <a:p>
            <a:r>
              <a:rPr lang="nl-NL"/>
              <a:t>IEEE SIMPAR 2016</a:t>
            </a:r>
            <a:endParaRPr lang="nl-NL" dirty="0"/>
          </a:p>
        </p:txBody>
      </p:sp>
      <p:sp>
        <p:nvSpPr>
          <p:cNvPr id="17" name="Tijdelijke aanduiding voor voettekst 16"/>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938390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Implementation: Distance to ball</a:t>
            </a:r>
            <a:endParaRPr lang="nl-NL" dirty="0"/>
          </a:p>
        </p:txBody>
      </p:sp>
      <p:sp>
        <p:nvSpPr>
          <p:cNvPr id="6" name="Tijdelijke aanduiding voor inhoud 5"/>
          <p:cNvSpPr>
            <a:spLocks noGrp="1"/>
          </p:cNvSpPr>
          <p:nvPr>
            <p:ph idx="1"/>
          </p:nvPr>
        </p:nvSpPr>
        <p:spPr/>
        <p:txBody>
          <a:bodyPr>
            <a:normAutofit/>
          </a:bodyPr>
          <a:lstStyle/>
          <a:p>
            <a:pPr marL="0" indent="0">
              <a:buNone/>
            </a:pPr>
            <a:r>
              <a:rPr lang="en-US" sz="2400" dirty="0">
                <a:latin typeface="Courier New" panose="02070309020205020404" pitchFamily="49" charset="0"/>
                <a:cs typeface="Courier New" panose="02070309020205020404" pitchFamily="49" charset="0"/>
              </a:rPr>
              <a:t>size = …</a:t>
            </a:r>
          </a:p>
          <a:p>
            <a:pPr marL="0" indent="0">
              <a:buNone/>
            </a:pPr>
            <a:r>
              <a:rPr lang="en-US" sz="2400" dirty="0">
                <a:latin typeface="Courier New" panose="02070309020205020404" pitchFamily="49" charset="0"/>
                <a:cs typeface="Courier New" panose="02070309020205020404" pitchFamily="49" charset="0"/>
              </a:rPr>
              <a:t>def dist2(width, height):</a:t>
            </a:r>
          </a:p>
          <a:p>
            <a:pPr marL="0" indent="0">
              <a:buNone/>
            </a:pPr>
            <a:r>
              <a:rPr lang="en-US" sz="2400" dirty="0">
                <a:latin typeface="Courier New" panose="02070309020205020404" pitchFamily="49" charset="0"/>
                <a:cs typeface="Courier New" panose="02070309020205020404" pitchFamily="49" charset="0"/>
              </a:rPr>
              <a:t>  return (1/4.) ∗ ( size/tan(width) + size/tan(height) )</a:t>
            </a:r>
          </a:p>
          <a:p>
            <a:pPr marL="0" indent="0">
              <a:buNone/>
            </a:pPr>
            <a:r>
              <a:rPr lang="en-US" sz="2400" dirty="0">
                <a:latin typeface="Courier New" panose="02070309020205020404" pitchFamily="49" charset="0"/>
                <a:cs typeface="Courier New" panose="02070309020205020404" pitchFamily="49" charset="0"/>
              </a:rPr>
              <a:t>def </a:t>
            </a:r>
            <a:r>
              <a:rPr lang="en-US" sz="2400" dirty="0" err="1">
                <a:latin typeface="Courier New" panose="02070309020205020404" pitchFamily="49" charset="0"/>
                <a:cs typeface="Courier New" panose="02070309020205020404" pitchFamily="49" charset="0"/>
              </a:rPr>
              <a:t>ball_distance</a:t>
            </a:r>
            <a:r>
              <a:rPr lang="en-US" sz="2400" dirty="0">
                <a:latin typeface="Courier New" panose="02070309020205020404" pitchFamily="49" charset="0"/>
                <a:cs typeface="Courier New" panose="02070309020205020404" pitchFamily="49" charset="0"/>
              </a:rPr>
              <a:t>(ball):</a:t>
            </a:r>
          </a:p>
          <a:p>
            <a:pPr marL="0" indent="0">
              <a:buNone/>
            </a:pPr>
            <a:r>
              <a:rPr lang="en-US" sz="2400" dirty="0">
                <a:latin typeface="Courier New" panose="02070309020205020404" pitchFamily="49" charset="0"/>
                <a:cs typeface="Courier New" panose="02070309020205020404" pitchFamily="49" charset="0"/>
              </a:rPr>
              <a:t>  return dist2(</a:t>
            </a:r>
            <a:r>
              <a:rPr lang="en-US" sz="2400" dirty="0" err="1">
                <a:latin typeface="Courier New" panose="02070309020205020404" pitchFamily="49" charset="0"/>
                <a:cs typeface="Courier New" panose="02070309020205020404" pitchFamily="49" charset="0"/>
              </a:rPr>
              <a:t>ball.width</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ball.height</a:t>
            </a:r>
            <a:r>
              <a:rPr lang="en-US" sz="2400" dirty="0">
                <a:latin typeface="Courier New" panose="02070309020205020404" pitchFamily="49" charset="0"/>
                <a:cs typeface="Courier New" panose="02070309020205020404" pitchFamily="49" charset="0"/>
              </a:rPr>
              <a:t>)</a:t>
            </a:r>
            <a:endParaRPr lang="nl-NL" sz="2400" dirty="0">
              <a:latin typeface="Courier New" panose="02070309020205020404" pitchFamily="49" charset="0"/>
              <a:cs typeface="Courier New" panose="02070309020205020404" pitchFamily="49" charset="0"/>
            </a:endParaRPr>
          </a:p>
        </p:txBody>
      </p:sp>
      <p:pic>
        <p:nvPicPr>
          <p:cNvPr id="7" name="Afbeelding 6"/>
          <p:cNvPicPr>
            <a:picLocks noChangeAspect="1"/>
          </p:cNvPicPr>
          <p:nvPr/>
        </p:nvPicPr>
        <p:blipFill>
          <a:blip r:embed="rId2"/>
          <a:stretch>
            <a:fillRect/>
          </a:stretch>
        </p:blipFill>
        <p:spPr>
          <a:xfrm>
            <a:off x="838201" y="3659982"/>
            <a:ext cx="4184865" cy="2171812"/>
          </a:xfrm>
          <a:prstGeom prst="rect">
            <a:avLst/>
          </a:prstGeom>
        </p:spPr>
      </p:pic>
      <p:grpSp>
        <p:nvGrpSpPr>
          <p:cNvPr id="17" name="Groep 16"/>
          <p:cNvGrpSpPr/>
          <p:nvPr/>
        </p:nvGrpSpPr>
        <p:grpSpPr>
          <a:xfrm>
            <a:off x="5506388" y="4508752"/>
            <a:ext cx="5705132" cy="474273"/>
            <a:chOff x="5506388" y="4508752"/>
            <a:chExt cx="5705132" cy="474273"/>
          </a:xfrm>
        </p:grpSpPr>
        <p:sp>
          <p:nvSpPr>
            <p:cNvPr id="8" name="Rechthoek 7"/>
            <p:cNvSpPr/>
            <p:nvPr/>
          </p:nvSpPr>
          <p:spPr>
            <a:xfrm>
              <a:off x="5506388" y="4508752"/>
              <a:ext cx="1464101"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Roboto" panose="02000000000000000000" pitchFamily="2" charset="0"/>
                  <a:ea typeface="Roboto" panose="02000000000000000000" pitchFamily="2" charset="0"/>
                  <a:cs typeface="Roboto" panose="02000000000000000000" pitchFamily="2" charset="0"/>
                </a:rPr>
                <a:t>BallSamples</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9" name="Rechthoek 8"/>
            <p:cNvSpPr/>
            <p:nvPr/>
          </p:nvSpPr>
          <p:spPr>
            <a:xfrm>
              <a:off x="9982201" y="4508752"/>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Distance</a:t>
              </a:r>
              <a:endParaRPr lang="nl-NL" i="1" dirty="0">
                <a:latin typeface="Roboto" panose="02000000000000000000" pitchFamily="2" charset="0"/>
                <a:ea typeface="Roboto" panose="02000000000000000000" pitchFamily="2" charset="0"/>
                <a:cs typeface="Roboto" panose="02000000000000000000" pitchFamily="2" charset="0"/>
              </a:endParaRPr>
            </a:p>
          </p:txBody>
        </p:sp>
        <p:cxnSp>
          <p:nvCxnSpPr>
            <p:cNvPr id="11" name="Rechte verbindingslijn met pijl 10"/>
            <p:cNvCxnSpPr>
              <a:stCxn id="8" idx="3"/>
              <a:endCxn id="9" idx="1"/>
            </p:cNvCxnSpPr>
            <p:nvPr/>
          </p:nvCxnSpPr>
          <p:spPr>
            <a:xfrm>
              <a:off x="6970488" y="4745887"/>
              <a:ext cx="30117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kstvak 11"/>
            <p:cNvSpPr txBox="1"/>
            <p:nvPr/>
          </p:nvSpPr>
          <p:spPr>
            <a:xfrm>
              <a:off x="7403776" y="4561220"/>
              <a:ext cx="2145139"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map(</a:t>
              </a:r>
              <a:r>
                <a:rPr lang="en-US" dirty="0" err="1">
                  <a:latin typeface="Roboto" panose="02000000000000000000" pitchFamily="2" charset="0"/>
                  <a:ea typeface="Roboto" panose="02000000000000000000" pitchFamily="2" charset="0"/>
                  <a:cs typeface="Roboto" panose="02000000000000000000" pitchFamily="2" charset="0"/>
                </a:rPr>
                <a:t>ball_distance</a:t>
              </a:r>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p:grpSp>
      <p:sp>
        <p:nvSpPr>
          <p:cNvPr id="14" name="Tijdelijke aanduiding voor dianummer 13"/>
          <p:cNvSpPr>
            <a:spLocks noGrp="1"/>
          </p:cNvSpPr>
          <p:nvPr>
            <p:ph type="sldNum" sz="quarter" idx="12"/>
          </p:nvPr>
        </p:nvSpPr>
        <p:spPr/>
        <p:txBody>
          <a:bodyPr/>
          <a:lstStyle/>
          <a:p>
            <a:fld id="{897D77C9-B7F6-45E3-8A3F-F767EA0FEF98}" type="slidenum">
              <a:rPr lang="nl-NL" smtClean="0"/>
              <a:pPr/>
              <a:t>19</a:t>
            </a:fld>
            <a:r>
              <a:rPr lang="nl-NL"/>
              <a:t> / 26</a:t>
            </a:r>
            <a:endParaRPr lang="nl-NL" dirty="0"/>
          </a:p>
        </p:txBody>
      </p:sp>
      <p:sp>
        <p:nvSpPr>
          <p:cNvPr id="15" name="Tijdelijke aanduiding voor datum 14"/>
          <p:cNvSpPr>
            <a:spLocks noGrp="1"/>
          </p:cNvSpPr>
          <p:nvPr>
            <p:ph type="dt" sz="half" idx="10"/>
          </p:nvPr>
        </p:nvSpPr>
        <p:spPr/>
        <p:txBody>
          <a:bodyPr/>
          <a:lstStyle/>
          <a:p>
            <a:r>
              <a:rPr lang="nl-NL"/>
              <a:t>IEEE SIMPAR 2016</a:t>
            </a:r>
            <a:endParaRPr lang="nl-NL" dirty="0"/>
          </a:p>
        </p:txBody>
      </p:sp>
      <p:sp>
        <p:nvSpPr>
          <p:cNvPr id="16" name="Tijdelijke aanduiding voor voettekst 15"/>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3820315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Research overview</a:t>
            </a:r>
            <a:endParaRPr lang="nl-NL" dirty="0"/>
          </a:p>
        </p:txBody>
      </p:sp>
      <p:sp>
        <p:nvSpPr>
          <p:cNvPr id="6" name="Tijdelijke aanduiding voor inhoud 120"/>
          <p:cNvSpPr txBox="1">
            <a:spLocks/>
          </p:cNvSpPr>
          <p:nvPr/>
        </p:nvSpPr>
        <p:spPr>
          <a:xfrm>
            <a:off x="7554600" y="1143002"/>
            <a:ext cx="3799201" cy="4654679"/>
          </a:xfrm>
          <a:prstGeom prst="rect">
            <a:avLst/>
          </a:prstGeom>
        </p:spPr>
        <p:txBody>
          <a:bodyPr>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2000" dirty="0"/>
              <a:t>Drawbacks of </a:t>
            </a:r>
            <a:r>
              <a:rPr lang="nl-NL" sz="2000" dirty="0" err="1"/>
              <a:t>having</a:t>
            </a:r>
            <a:r>
              <a:rPr lang="nl-NL" sz="2000" dirty="0"/>
              <a:t> </a:t>
            </a:r>
            <a:r>
              <a:rPr lang="nl-NL" sz="2000" dirty="0" err="1"/>
              <a:t>seperate</a:t>
            </a:r>
            <a:r>
              <a:rPr lang="nl-NL" sz="2000" dirty="0"/>
              <a:t> </a:t>
            </a:r>
            <a:r>
              <a:rPr lang="nl-NL" sz="2000" dirty="0" err="1"/>
              <a:t>developer</a:t>
            </a:r>
            <a:r>
              <a:rPr lang="nl-NL" sz="2000" dirty="0"/>
              <a:t>, operator </a:t>
            </a:r>
            <a:r>
              <a:rPr lang="nl-NL" sz="2000" dirty="0" err="1"/>
              <a:t>and</a:t>
            </a:r>
            <a:r>
              <a:rPr lang="nl-NL" sz="2000" dirty="0"/>
              <a:t> </a:t>
            </a:r>
            <a:r>
              <a:rPr lang="nl-NL" sz="2000" dirty="0" err="1"/>
              <a:t>therapist</a:t>
            </a:r>
            <a:r>
              <a:rPr lang="nl-NL" sz="2000" dirty="0"/>
              <a:t>:</a:t>
            </a:r>
          </a:p>
          <a:p>
            <a:r>
              <a:rPr lang="nl-NL" sz="2000" dirty="0" err="1"/>
              <a:t>Higher</a:t>
            </a:r>
            <a:r>
              <a:rPr lang="nl-NL" sz="2000" dirty="0"/>
              <a:t> </a:t>
            </a:r>
            <a:r>
              <a:rPr lang="nl-NL" sz="2000" dirty="0" err="1"/>
              <a:t>cost</a:t>
            </a:r>
            <a:endParaRPr lang="nl-NL" sz="2000" dirty="0"/>
          </a:p>
          <a:p>
            <a:r>
              <a:rPr lang="nl-NL" sz="2000" dirty="0"/>
              <a:t>Slower speed </a:t>
            </a:r>
            <a:r>
              <a:rPr lang="nl-NL" sz="2000" dirty="0" err="1"/>
              <a:t>due</a:t>
            </a:r>
            <a:r>
              <a:rPr lang="nl-NL" sz="2000" dirty="0"/>
              <a:t> </a:t>
            </a:r>
            <a:r>
              <a:rPr lang="nl-NL" sz="2000" dirty="0" err="1"/>
              <a:t>to</a:t>
            </a:r>
            <a:r>
              <a:rPr lang="nl-NL" sz="2000" dirty="0"/>
              <a:t> </a:t>
            </a:r>
            <a:r>
              <a:rPr lang="nl-NL" sz="2000" dirty="0" err="1"/>
              <a:t>coordination</a:t>
            </a:r>
            <a:r>
              <a:rPr lang="nl-NL" sz="2000" dirty="0"/>
              <a:t> overhead</a:t>
            </a:r>
          </a:p>
          <a:p>
            <a:r>
              <a:rPr lang="nl-NL" sz="2000" dirty="0" err="1"/>
              <a:t>Higher</a:t>
            </a:r>
            <a:r>
              <a:rPr lang="nl-NL" sz="2000" dirty="0"/>
              <a:t> chance of </a:t>
            </a:r>
            <a:r>
              <a:rPr lang="nl-NL" sz="2000" dirty="0" err="1"/>
              <a:t>errors</a:t>
            </a:r>
            <a:r>
              <a:rPr lang="nl-NL" sz="2000" dirty="0"/>
              <a:t> </a:t>
            </a:r>
            <a:r>
              <a:rPr lang="nl-NL" sz="2000" dirty="0" err="1"/>
              <a:t>being</a:t>
            </a:r>
            <a:r>
              <a:rPr lang="nl-NL" sz="2000" dirty="0"/>
              <a:t> made</a:t>
            </a:r>
          </a:p>
          <a:p>
            <a:pPr marL="0" indent="0">
              <a:buNone/>
            </a:pPr>
            <a:r>
              <a:rPr lang="nl-NL" sz="2000" dirty="0" err="1"/>
              <a:t>Hence</a:t>
            </a:r>
            <a:r>
              <a:rPr lang="nl-NL" sz="2000" dirty="0"/>
              <a:t>, </a:t>
            </a:r>
            <a:r>
              <a:rPr lang="nl-NL" sz="2000" b="1" dirty="0" err="1"/>
              <a:t>ideally</a:t>
            </a:r>
            <a:r>
              <a:rPr lang="nl-NL" sz="2000" b="1" dirty="0"/>
              <a:t> </a:t>
            </a:r>
            <a:r>
              <a:rPr lang="nl-NL" sz="2000" b="1" dirty="0" err="1"/>
              <a:t>the</a:t>
            </a:r>
            <a:r>
              <a:rPr lang="nl-NL" sz="2000" b="1" dirty="0"/>
              <a:t> </a:t>
            </a:r>
            <a:r>
              <a:rPr lang="nl-NL" sz="2000" b="1" dirty="0" err="1"/>
              <a:t>therapist</a:t>
            </a:r>
            <a:r>
              <a:rPr lang="nl-NL" sz="2000" b="1" dirty="0"/>
              <a:t> </a:t>
            </a:r>
            <a:r>
              <a:rPr lang="nl-NL" sz="2000" b="1" dirty="0" err="1"/>
              <a:t>would</a:t>
            </a:r>
            <a:r>
              <a:rPr lang="nl-NL" sz="2000" b="1" dirty="0"/>
              <a:t> </a:t>
            </a:r>
            <a:r>
              <a:rPr lang="nl-NL" sz="2000" b="1" dirty="0" err="1"/>
              <a:t>be</a:t>
            </a:r>
            <a:r>
              <a:rPr lang="nl-NL" sz="2000" b="1" dirty="0"/>
              <a:t> </a:t>
            </a:r>
            <a:r>
              <a:rPr lang="nl-NL" sz="2000" b="1" dirty="0" err="1"/>
              <a:t>able</a:t>
            </a:r>
            <a:r>
              <a:rPr lang="nl-NL" sz="2000" b="1" dirty="0"/>
              <a:t> </a:t>
            </a:r>
            <a:r>
              <a:rPr lang="nl-NL" sz="2000" b="1" dirty="0" err="1"/>
              <a:t>to</a:t>
            </a:r>
            <a:r>
              <a:rPr lang="nl-NL" sz="2000" b="1" dirty="0"/>
              <a:t> </a:t>
            </a:r>
            <a:r>
              <a:rPr lang="nl-NL" sz="2000" b="1" dirty="0" err="1"/>
              <a:t>develop</a:t>
            </a:r>
            <a:r>
              <a:rPr lang="nl-NL" sz="2000" b="1" dirty="0"/>
              <a:t> </a:t>
            </a:r>
            <a:r>
              <a:rPr lang="nl-NL" sz="2000" b="1" dirty="0" err="1"/>
              <a:t>and</a:t>
            </a:r>
            <a:r>
              <a:rPr lang="nl-NL" sz="2000" b="1" dirty="0"/>
              <a:t> </a:t>
            </a:r>
            <a:r>
              <a:rPr lang="nl-NL" sz="2000" b="1" dirty="0" err="1"/>
              <a:t>operate</a:t>
            </a:r>
            <a:r>
              <a:rPr lang="nl-NL" sz="2000" b="1" dirty="0"/>
              <a:t> </a:t>
            </a:r>
            <a:r>
              <a:rPr lang="nl-NL" sz="2000" b="1" dirty="0" err="1"/>
              <a:t>the</a:t>
            </a:r>
            <a:r>
              <a:rPr lang="nl-NL" sz="2000" b="1" dirty="0"/>
              <a:t> robot on his </a:t>
            </a:r>
            <a:r>
              <a:rPr lang="nl-NL" sz="2000" b="1" dirty="0" err="1"/>
              <a:t>own</a:t>
            </a:r>
            <a:endParaRPr lang="en-GB" sz="2000" b="1" dirty="0"/>
          </a:p>
        </p:txBody>
      </p:sp>
      <p:sp>
        <p:nvSpPr>
          <p:cNvPr id="7" name="Rechthoek 6"/>
          <p:cNvSpPr/>
          <p:nvPr/>
        </p:nvSpPr>
        <p:spPr>
          <a:xfrm>
            <a:off x="3072204" y="1428696"/>
            <a:ext cx="4176833" cy="43689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err="1">
                <a:solidFill>
                  <a:schemeClr val="tx1"/>
                </a:solidFill>
                <a:latin typeface="Roboto" panose="02000000000000000000" pitchFamily="2" charset="0"/>
                <a:ea typeface="Roboto" panose="02000000000000000000" pitchFamily="2" charset="0"/>
                <a:cs typeface="Roboto" panose="02000000000000000000" pitchFamily="2" charset="0"/>
              </a:rPr>
              <a:t>Conducting</a:t>
            </a:r>
            <a:endParaRPr lang="en-GB"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8" name="Groep 7"/>
          <p:cNvGrpSpPr/>
          <p:nvPr/>
        </p:nvGrpSpPr>
        <p:grpSpPr>
          <a:xfrm>
            <a:off x="3145723" y="1872101"/>
            <a:ext cx="4051483" cy="3848383"/>
            <a:chOff x="2637722" y="1872100"/>
            <a:chExt cx="4051482" cy="3848382"/>
          </a:xfrm>
        </p:grpSpPr>
        <p:pic>
          <p:nvPicPr>
            <p:cNvPr id="9" name="Afbeelding 8"/>
            <p:cNvPicPr>
              <a:picLocks noChangeAspect="1"/>
            </p:cNvPicPr>
            <p:nvPr/>
          </p:nvPicPr>
          <p:blipFill rotWithShape="1">
            <a:blip r:embed="rId2">
              <a:lum/>
              <a:extLst>
                <a:ext uri="{28A0092B-C50C-407E-A947-70E740481C1C}">
                  <a14:useLocalDpi xmlns:a14="http://schemas.microsoft.com/office/drawing/2010/main" val="0"/>
                </a:ext>
              </a:extLst>
            </a:blip>
            <a:srcRect l="6687" t="11468" r="16357"/>
            <a:stretch/>
          </p:blipFill>
          <p:spPr>
            <a:xfrm>
              <a:off x="2706647" y="3128639"/>
              <a:ext cx="3878159" cy="2508814"/>
            </a:xfrm>
            <a:prstGeom prst="rect">
              <a:avLst/>
            </a:prstGeom>
          </p:spPr>
        </p:pic>
        <p:sp>
          <p:nvSpPr>
            <p:cNvPr id="10" name="Tekstvak 9"/>
            <p:cNvSpPr txBox="1"/>
            <p:nvPr/>
          </p:nvSpPr>
          <p:spPr>
            <a:xfrm>
              <a:off x="3036214" y="4649464"/>
              <a:ext cx="795411" cy="369332"/>
            </a:xfrm>
            <a:prstGeom prst="rect">
              <a:avLst/>
            </a:prstGeom>
            <a:solidFill>
              <a:schemeClr val="bg1"/>
            </a:solidFill>
            <a:ln>
              <a:solidFill>
                <a:schemeClr val="tx1"/>
              </a:solidFill>
            </a:ln>
          </p:spPr>
          <p:txBody>
            <a:bodyPr wrap="none" rtlCol="0" anchor="t">
              <a:spAutoFit/>
            </a:bodyPr>
            <a:lstStyle/>
            <a:p>
              <a:r>
                <a:rPr lang="en-GB" dirty="0">
                  <a:latin typeface="Roboto" panose="02000000000000000000" pitchFamily="2" charset="0"/>
                  <a:ea typeface="Roboto" panose="02000000000000000000" pitchFamily="2" charset="0"/>
                  <a:cs typeface="Roboto" panose="02000000000000000000" pitchFamily="2" charset="0"/>
                </a:rPr>
                <a:t>Robot</a:t>
              </a:r>
            </a:p>
          </p:txBody>
        </p:sp>
        <p:sp>
          <p:nvSpPr>
            <p:cNvPr id="11" name="Tekstvak 10"/>
            <p:cNvSpPr txBox="1"/>
            <p:nvPr/>
          </p:nvSpPr>
          <p:spPr>
            <a:xfrm>
              <a:off x="5326329" y="4649464"/>
              <a:ext cx="949299" cy="369332"/>
            </a:xfrm>
            <a:prstGeom prst="rect">
              <a:avLst/>
            </a:prstGeom>
            <a:solidFill>
              <a:schemeClr val="bg1"/>
            </a:solidFill>
            <a:ln>
              <a:solidFill>
                <a:schemeClr val="tx1"/>
              </a:solidFill>
            </a:ln>
          </p:spPr>
          <p:txBody>
            <a:bodyPr wrap="none" rtlCol="0" anchor="t">
              <a:spAutoFit/>
            </a:bodyPr>
            <a:lstStyle/>
            <a:p>
              <a:r>
                <a:rPr lang="en-GB" dirty="0">
                  <a:latin typeface="Roboto" panose="02000000000000000000" pitchFamily="2" charset="0"/>
                  <a:ea typeface="Roboto" panose="02000000000000000000" pitchFamily="2" charset="0"/>
                  <a:cs typeface="Roboto" panose="02000000000000000000" pitchFamily="2" charset="0"/>
                </a:rPr>
                <a:t>Subject</a:t>
              </a:r>
            </a:p>
          </p:txBody>
        </p:sp>
        <p:cxnSp>
          <p:nvCxnSpPr>
            <p:cNvPr id="12" name="Rechte verbindingslijn met pijl 11"/>
            <p:cNvCxnSpPr>
              <a:stCxn id="10" idx="3"/>
              <a:endCxn id="11" idx="1"/>
            </p:cNvCxnSpPr>
            <p:nvPr/>
          </p:nvCxnSpPr>
          <p:spPr>
            <a:xfrm>
              <a:off x="3831625" y="4834130"/>
              <a:ext cx="149470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Tekstvak 12"/>
            <p:cNvSpPr txBox="1"/>
            <p:nvPr/>
          </p:nvSpPr>
          <p:spPr>
            <a:xfrm>
              <a:off x="4025675" y="4601170"/>
              <a:ext cx="980525" cy="307777"/>
            </a:xfrm>
            <a:prstGeom prst="rect">
              <a:avLst/>
            </a:prstGeom>
            <a:noFill/>
          </p:spPr>
          <p:txBody>
            <a:bodyPr wrap="none" rtlCol="0" anchor="t">
              <a:spAutoFit/>
            </a:bodyPr>
            <a:lstStyle/>
            <a:p>
              <a:r>
                <a:rPr lang="en-GB" sz="1400" dirty="0"/>
                <a:t>interaction</a:t>
              </a:r>
              <a:endParaRPr lang="en-GB" dirty="0"/>
            </a:p>
          </p:txBody>
        </p:sp>
        <p:sp>
          <p:nvSpPr>
            <p:cNvPr id="14" name="Rechthoek 13"/>
            <p:cNvSpPr/>
            <p:nvPr/>
          </p:nvSpPr>
          <p:spPr>
            <a:xfrm>
              <a:off x="2637722" y="2395204"/>
              <a:ext cx="4016009" cy="3325278"/>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Roboto" panose="02000000000000000000" pitchFamily="2" charset="0"/>
                  <a:ea typeface="Roboto" panose="02000000000000000000" pitchFamily="2" charset="0"/>
                  <a:cs typeface="Roboto" panose="02000000000000000000" pitchFamily="2" charset="0"/>
                </a:rPr>
                <a:t>Experiment area</a:t>
              </a:r>
            </a:p>
          </p:txBody>
        </p:sp>
        <p:sp>
          <p:nvSpPr>
            <p:cNvPr id="15" name="Tekstvak 14"/>
            <p:cNvSpPr txBox="1"/>
            <p:nvPr/>
          </p:nvSpPr>
          <p:spPr>
            <a:xfrm>
              <a:off x="4912756" y="1872100"/>
              <a:ext cx="1776448" cy="369332"/>
            </a:xfrm>
            <a:prstGeom prst="rect">
              <a:avLst/>
            </a:prstGeom>
            <a:solidFill>
              <a:schemeClr val="bg1"/>
            </a:solidFill>
            <a:ln>
              <a:solidFill>
                <a:schemeClr val="tx1"/>
              </a:solidFill>
            </a:ln>
          </p:spPr>
          <p:txBody>
            <a:bodyPr wrap="none" rtlCol="0" anchor="t">
              <a:spAutoFit/>
            </a:bodyPr>
            <a:lstStyle/>
            <a:p>
              <a:r>
                <a:rPr lang="en-GB" dirty="0">
                  <a:latin typeface="Roboto" panose="02000000000000000000" pitchFamily="2" charset="0"/>
                  <a:ea typeface="Roboto" panose="02000000000000000000" pitchFamily="2" charset="0"/>
                  <a:cs typeface="Roboto" panose="02000000000000000000" pitchFamily="2" charset="0"/>
                </a:rPr>
                <a:t>User (therapist)</a:t>
              </a:r>
            </a:p>
          </p:txBody>
        </p:sp>
        <p:cxnSp>
          <p:nvCxnSpPr>
            <p:cNvPr id="16" name="Rechte verbindingslijn met pijl 15"/>
            <p:cNvCxnSpPr>
              <a:stCxn id="11" idx="0"/>
              <a:endCxn id="15" idx="2"/>
            </p:cNvCxnSpPr>
            <p:nvPr/>
          </p:nvCxnSpPr>
          <p:spPr>
            <a:xfrm flipV="1">
              <a:off x="5800979" y="2241432"/>
              <a:ext cx="1" cy="2408032"/>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sp>
          <p:nvSpPr>
            <p:cNvPr id="17" name="Tekstvak 16"/>
            <p:cNvSpPr txBox="1"/>
            <p:nvPr/>
          </p:nvSpPr>
          <p:spPr>
            <a:xfrm>
              <a:off x="5339955" y="2780816"/>
              <a:ext cx="922047" cy="307777"/>
            </a:xfrm>
            <a:prstGeom prst="rect">
              <a:avLst/>
            </a:prstGeom>
            <a:solidFill>
              <a:schemeClr val="accent4">
                <a:lumMod val="20000"/>
                <a:lumOff val="80000"/>
              </a:schemeClr>
            </a:solidFill>
          </p:spPr>
          <p:txBody>
            <a:bodyPr wrap="none" rtlCol="0" anchor="t">
              <a:spAutoFit/>
            </a:bodyPr>
            <a:lstStyle/>
            <a:p>
              <a:r>
                <a:rPr lang="en-GB" sz="1400" dirty="0">
                  <a:latin typeface="Roboto" panose="02000000000000000000" pitchFamily="2" charset="0"/>
                  <a:ea typeface="Roboto" panose="02000000000000000000" pitchFamily="2" charset="0"/>
                  <a:cs typeface="Roboto" panose="02000000000000000000" pitchFamily="2" charset="0"/>
                </a:rPr>
                <a:t>feedback</a:t>
              </a:r>
            </a:p>
          </p:txBody>
        </p:sp>
      </p:grpSp>
      <p:sp>
        <p:nvSpPr>
          <p:cNvPr id="18" name="Tekstvak 17"/>
          <p:cNvSpPr txBox="1"/>
          <p:nvPr/>
        </p:nvSpPr>
        <p:spPr>
          <a:xfrm>
            <a:off x="2707609" y="1016081"/>
            <a:ext cx="184731" cy="369332"/>
          </a:xfrm>
          <a:prstGeom prst="rect">
            <a:avLst/>
          </a:prstGeom>
          <a:noFill/>
        </p:spPr>
        <p:txBody>
          <a:bodyPr wrap="none" rtlCol="0">
            <a:spAutoFit/>
          </a:bodyPr>
          <a:lstStyle/>
          <a:p>
            <a:endParaRPr lang="en-GB" dirty="0">
              <a:latin typeface="Roboto" panose="02000000000000000000" pitchFamily="2" charset="0"/>
              <a:ea typeface="Roboto" panose="02000000000000000000" pitchFamily="2" charset="0"/>
              <a:cs typeface="Roboto" panose="02000000000000000000" pitchFamily="2" charset="0"/>
            </a:endParaRPr>
          </a:p>
        </p:txBody>
      </p:sp>
      <p:sp>
        <p:nvSpPr>
          <p:cNvPr id="19" name="Rechthoek 18"/>
          <p:cNvSpPr/>
          <p:nvPr/>
        </p:nvSpPr>
        <p:spPr>
          <a:xfrm>
            <a:off x="930596" y="1055758"/>
            <a:ext cx="6318441" cy="479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solidFill>
                  <a:schemeClr val="tx1"/>
                </a:solidFill>
                <a:latin typeface="Roboto" panose="02000000000000000000" pitchFamily="2" charset="0"/>
                <a:ea typeface="Roboto" panose="02000000000000000000" pitchFamily="2" charset="0"/>
                <a:cs typeface="Roboto" panose="02000000000000000000" pitchFamily="2" charset="0"/>
              </a:rPr>
              <a:t>An experiment in </a:t>
            </a:r>
            <a:r>
              <a:rPr lang="nl-NL" dirty="0" err="1">
                <a:solidFill>
                  <a:schemeClr val="tx1"/>
                </a:solidFill>
                <a:latin typeface="Roboto" panose="02000000000000000000" pitchFamily="2" charset="0"/>
                <a:ea typeface="Roboto" panose="02000000000000000000" pitchFamily="2" charset="0"/>
                <a:cs typeface="Roboto" panose="02000000000000000000" pitchFamily="2" charset="0"/>
              </a:rPr>
              <a:t>Socially</a:t>
            </a:r>
            <a:r>
              <a:rPr lang="nl-NL"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nl-NL" dirty="0" err="1">
                <a:solidFill>
                  <a:schemeClr val="tx1"/>
                </a:solidFill>
                <a:latin typeface="Roboto" panose="02000000000000000000" pitchFamily="2" charset="0"/>
                <a:ea typeface="Roboto" panose="02000000000000000000" pitchFamily="2" charset="0"/>
                <a:cs typeface="Roboto" panose="02000000000000000000" pitchFamily="2" charset="0"/>
              </a:rPr>
              <a:t>Assistive</a:t>
            </a:r>
            <a:r>
              <a:rPr lang="nl-NL"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nl-NL" dirty="0" err="1">
                <a:solidFill>
                  <a:schemeClr val="tx1"/>
                </a:solidFill>
                <a:latin typeface="Roboto" panose="02000000000000000000" pitchFamily="2" charset="0"/>
                <a:ea typeface="Roboto" panose="02000000000000000000" pitchFamily="2" charset="0"/>
                <a:cs typeface="Roboto" panose="02000000000000000000" pitchFamily="2" charset="0"/>
              </a:rPr>
              <a:t>Robotics</a:t>
            </a:r>
            <a:endParaRPr lang="en-GB"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20" name="Groep 19"/>
          <p:cNvGrpSpPr/>
          <p:nvPr/>
        </p:nvGrpSpPr>
        <p:grpSpPr>
          <a:xfrm>
            <a:off x="930595" y="1423596"/>
            <a:ext cx="2613619" cy="4368985"/>
            <a:chOff x="422594" y="1423594"/>
            <a:chExt cx="2613618" cy="4368985"/>
          </a:xfrm>
        </p:grpSpPr>
        <p:sp>
          <p:nvSpPr>
            <p:cNvPr id="21" name="Rechthoek 20"/>
            <p:cNvSpPr/>
            <p:nvPr/>
          </p:nvSpPr>
          <p:spPr>
            <a:xfrm>
              <a:off x="422594" y="1423594"/>
              <a:ext cx="1567057" cy="43689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err="1">
                  <a:solidFill>
                    <a:schemeClr val="tx1"/>
                  </a:solidFill>
                  <a:latin typeface="Roboto" panose="02000000000000000000" pitchFamily="2" charset="0"/>
                  <a:ea typeface="Roboto" panose="02000000000000000000" pitchFamily="2" charset="0"/>
                  <a:cs typeface="Roboto" panose="02000000000000000000" pitchFamily="2" charset="0"/>
                </a:rPr>
                <a:t>Preparation</a:t>
              </a:r>
              <a:endParaRPr lang="en-GB"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2" name="Tekstvak 21"/>
            <p:cNvSpPr txBox="1"/>
            <p:nvPr/>
          </p:nvSpPr>
          <p:spPr>
            <a:xfrm>
              <a:off x="601629" y="1870350"/>
              <a:ext cx="1208985" cy="369332"/>
            </a:xfrm>
            <a:prstGeom prst="rect">
              <a:avLst/>
            </a:prstGeom>
            <a:solidFill>
              <a:schemeClr val="bg1"/>
            </a:solidFill>
            <a:ln>
              <a:solidFill>
                <a:schemeClr val="tx1"/>
              </a:solidFill>
            </a:ln>
          </p:spPr>
          <p:txBody>
            <a:bodyPr wrap="none" rtlCol="0">
              <a:spAutoFit/>
            </a:bodyPr>
            <a:lstStyle/>
            <a:p>
              <a:r>
                <a:rPr lang="en-GB" dirty="0">
                  <a:latin typeface="Roboto" panose="02000000000000000000" pitchFamily="2" charset="0"/>
                  <a:ea typeface="Roboto" panose="02000000000000000000" pitchFamily="2" charset="0"/>
                  <a:cs typeface="Roboto" panose="02000000000000000000" pitchFamily="2" charset="0"/>
                </a:rPr>
                <a:t>Developer</a:t>
              </a:r>
            </a:p>
          </p:txBody>
        </p:sp>
        <p:cxnSp>
          <p:nvCxnSpPr>
            <p:cNvPr id="23" name="Gebogen verbindingslijn 97"/>
            <p:cNvCxnSpPr>
              <a:stCxn id="22" idx="2"/>
              <a:endCxn id="10" idx="1"/>
            </p:cNvCxnSpPr>
            <p:nvPr/>
          </p:nvCxnSpPr>
          <p:spPr>
            <a:xfrm rot="16200000" flipH="1">
              <a:off x="823943" y="2621860"/>
              <a:ext cx="2594448" cy="183009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Tekstvak 23"/>
            <p:cNvSpPr txBox="1"/>
            <p:nvPr/>
          </p:nvSpPr>
          <p:spPr>
            <a:xfrm>
              <a:off x="762819" y="4459698"/>
              <a:ext cx="917006" cy="738664"/>
            </a:xfrm>
            <a:prstGeom prst="rect">
              <a:avLst/>
            </a:prstGeom>
            <a:solidFill>
              <a:schemeClr val="accent4">
                <a:lumMod val="20000"/>
                <a:lumOff val="80000"/>
              </a:schemeClr>
            </a:solidFill>
          </p:spPr>
          <p:txBody>
            <a:bodyPr wrap="square" rtlCol="0">
              <a:spAutoFit/>
            </a:bodyPr>
            <a:lstStyle/>
            <a:p>
              <a:pPr algn="ctr"/>
              <a:r>
                <a:rPr lang="nl-NL" sz="1400" dirty="0" err="1">
                  <a:latin typeface="Roboto" panose="02000000000000000000" pitchFamily="2" charset="0"/>
                  <a:ea typeface="Roboto" panose="02000000000000000000" pitchFamily="2" charset="0"/>
                  <a:cs typeface="Roboto" panose="02000000000000000000" pitchFamily="2" charset="0"/>
                </a:rPr>
                <a:t>writes</a:t>
              </a:r>
              <a:r>
                <a:rPr lang="nl-NL" sz="1400" dirty="0">
                  <a:latin typeface="Roboto" panose="02000000000000000000" pitchFamily="2" charset="0"/>
                  <a:ea typeface="Roboto" panose="02000000000000000000" pitchFamily="2" charset="0"/>
                  <a:cs typeface="Roboto" panose="02000000000000000000" pitchFamily="2" charset="0"/>
                </a:rPr>
                <a:t> software </a:t>
              </a:r>
              <a:r>
                <a:rPr lang="nl-NL" sz="1400" dirty="0" err="1">
                  <a:latin typeface="Roboto" panose="02000000000000000000" pitchFamily="2" charset="0"/>
                  <a:ea typeface="Roboto" panose="02000000000000000000" pitchFamily="2" charset="0"/>
                  <a:cs typeface="Roboto" panose="02000000000000000000" pitchFamily="2" charset="0"/>
                </a:rPr>
                <a:t>for</a:t>
              </a:r>
              <a:endParaRPr lang="en-GB" sz="1400" dirty="0">
                <a:latin typeface="Roboto" panose="02000000000000000000" pitchFamily="2" charset="0"/>
                <a:ea typeface="Roboto" panose="02000000000000000000" pitchFamily="2" charset="0"/>
                <a:cs typeface="Roboto" panose="02000000000000000000" pitchFamily="2" charset="0"/>
              </a:endParaRPr>
            </a:p>
          </p:txBody>
        </p:sp>
      </p:grpSp>
      <p:sp>
        <p:nvSpPr>
          <p:cNvPr id="25" name="Tekstvak 24"/>
          <p:cNvSpPr txBox="1"/>
          <p:nvPr/>
        </p:nvSpPr>
        <p:spPr>
          <a:xfrm>
            <a:off x="4597378" y="1442676"/>
            <a:ext cx="184731" cy="369332"/>
          </a:xfrm>
          <a:prstGeom prst="rect">
            <a:avLst/>
          </a:prstGeom>
          <a:noFill/>
        </p:spPr>
        <p:txBody>
          <a:bodyPr wrap="none" rtlCol="0" anchor="t">
            <a:spAutoFit/>
          </a:bodyPr>
          <a:lstStyle/>
          <a:p>
            <a:endParaRPr lang="en-GB" dirty="0">
              <a:latin typeface="Roboto" panose="02000000000000000000" pitchFamily="2" charset="0"/>
              <a:ea typeface="Roboto" panose="02000000000000000000" pitchFamily="2" charset="0"/>
              <a:cs typeface="Roboto" panose="02000000000000000000" pitchFamily="2" charset="0"/>
            </a:endParaRPr>
          </a:p>
        </p:txBody>
      </p:sp>
      <p:grpSp>
        <p:nvGrpSpPr>
          <p:cNvPr id="26" name="Groep 25"/>
          <p:cNvGrpSpPr/>
          <p:nvPr/>
        </p:nvGrpSpPr>
        <p:grpSpPr>
          <a:xfrm>
            <a:off x="2285301" y="1732042"/>
            <a:ext cx="3201319" cy="2917424"/>
            <a:chOff x="2285300" y="1732041"/>
            <a:chExt cx="3201318" cy="2917424"/>
          </a:xfrm>
        </p:grpSpPr>
        <p:cxnSp>
          <p:nvCxnSpPr>
            <p:cNvPr id="27" name="Rechte verbindingslijn met pijl 26"/>
            <p:cNvCxnSpPr>
              <a:stCxn id="15" idx="1"/>
              <a:endCxn id="28" idx="3"/>
            </p:cNvCxnSpPr>
            <p:nvPr/>
          </p:nvCxnSpPr>
          <p:spPr>
            <a:xfrm flipH="1">
              <a:off x="4483892" y="2056766"/>
              <a:ext cx="936864" cy="332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8" name="Tekstvak 27"/>
            <p:cNvSpPr txBox="1"/>
            <p:nvPr/>
          </p:nvSpPr>
          <p:spPr>
            <a:xfrm>
              <a:off x="3399942" y="1875420"/>
              <a:ext cx="1083951" cy="369332"/>
            </a:xfrm>
            <a:prstGeom prst="rect">
              <a:avLst/>
            </a:prstGeom>
            <a:solidFill>
              <a:schemeClr val="bg1"/>
            </a:solidFill>
            <a:ln>
              <a:solidFill>
                <a:schemeClr val="tx1"/>
              </a:solidFill>
            </a:ln>
          </p:spPr>
          <p:txBody>
            <a:bodyPr wrap="none" rtlCol="0" anchor="t">
              <a:spAutoFit/>
            </a:bodyPr>
            <a:lstStyle/>
            <a:p>
              <a:r>
                <a:rPr lang="en-GB" dirty="0">
                  <a:latin typeface="Roboto" panose="02000000000000000000" pitchFamily="2" charset="0"/>
                  <a:ea typeface="Roboto" panose="02000000000000000000" pitchFamily="2" charset="0"/>
                  <a:cs typeface="Roboto" panose="02000000000000000000" pitchFamily="2" charset="0"/>
                </a:rPr>
                <a:t>Operator</a:t>
              </a:r>
            </a:p>
          </p:txBody>
        </p:sp>
        <p:sp>
          <p:nvSpPr>
            <p:cNvPr id="29" name="Tekstvak 28"/>
            <p:cNvSpPr txBox="1"/>
            <p:nvPr/>
          </p:nvSpPr>
          <p:spPr>
            <a:xfrm>
              <a:off x="4483894" y="1732041"/>
              <a:ext cx="1002724" cy="307777"/>
            </a:xfrm>
            <a:prstGeom prst="rect">
              <a:avLst/>
            </a:prstGeom>
            <a:noFill/>
          </p:spPr>
          <p:txBody>
            <a:bodyPr wrap="square" rtlCol="0" anchor="t">
              <a:spAutoFit/>
            </a:bodyPr>
            <a:lstStyle/>
            <a:p>
              <a:pPr algn="ctr"/>
              <a:r>
                <a:rPr lang="en-GB" sz="1400" dirty="0"/>
                <a:t>interaction</a:t>
              </a:r>
              <a:endParaRPr lang="en-GB" dirty="0"/>
            </a:p>
          </p:txBody>
        </p:sp>
        <p:cxnSp>
          <p:nvCxnSpPr>
            <p:cNvPr id="30" name="Rechte verbindingslijn met pijl 29"/>
            <p:cNvCxnSpPr>
              <a:stCxn id="28" idx="2"/>
              <a:endCxn id="10" idx="0"/>
            </p:cNvCxnSpPr>
            <p:nvPr/>
          </p:nvCxnSpPr>
          <p:spPr>
            <a:xfrm>
              <a:off x="3941917" y="2244752"/>
              <a:ext cx="2" cy="24047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kstvak 30"/>
            <p:cNvSpPr txBox="1"/>
            <p:nvPr/>
          </p:nvSpPr>
          <p:spPr>
            <a:xfrm>
              <a:off x="3399942" y="2782561"/>
              <a:ext cx="1087157" cy="307777"/>
            </a:xfrm>
            <a:prstGeom prst="rect">
              <a:avLst/>
            </a:prstGeom>
            <a:solidFill>
              <a:schemeClr val="accent4">
                <a:lumMod val="20000"/>
                <a:lumOff val="80000"/>
              </a:schemeClr>
            </a:solidFill>
          </p:spPr>
          <p:txBody>
            <a:bodyPr wrap="none" rtlCol="0" anchor="t">
              <a:spAutoFit/>
            </a:bodyPr>
            <a:lstStyle/>
            <a:p>
              <a:r>
                <a:rPr lang="en-GB" sz="1400" dirty="0">
                  <a:latin typeface="Roboto" panose="02000000000000000000" pitchFamily="2" charset="0"/>
                  <a:ea typeface="Roboto" panose="02000000000000000000" pitchFamily="2" charset="0"/>
                  <a:cs typeface="Roboto" panose="02000000000000000000" pitchFamily="2" charset="0"/>
                </a:rPr>
                <a:t>commands</a:t>
              </a:r>
            </a:p>
          </p:txBody>
        </p:sp>
        <p:cxnSp>
          <p:nvCxnSpPr>
            <p:cNvPr id="32" name="Rechte verbindingslijn met pijl 31"/>
            <p:cNvCxnSpPr>
              <a:stCxn id="22" idx="3"/>
              <a:endCxn id="28" idx="1"/>
            </p:cNvCxnSpPr>
            <p:nvPr/>
          </p:nvCxnSpPr>
          <p:spPr>
            <a:xfrm>
              <a:off x="2318614" y="2055017"/>
              <a:ext cx="1081328" cy="5069"/>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sp>
          <p:nvSpPr>
            <p:cNvPr id="33" name="Tekstvak 32"/>
            <p:cNvSpPr txBox="1"/>
            <p:nvPr/>
          </p:nvSpPr>
          <p:spPr>
            <a:xfrm>
              <a:off x="2285300" y="1733826"/>
              <a:ext cx="1145334" cy="307777"/>
            </a:xfrm>
            <a:prstGeom prst="rect">
              <a:avLst/>
            </a:prstGeom>
            <a:noFill/>
          </p:spPr>
          <p:txBody>
            <a:bodyPr wrap="square" rtlCol="0">
              <a:spAutoFit/>
            </a:bodyPr>
            <a:lstStyle/>
            <a:p>
              <a:pPr algn="ctr"/>
              <a:r>
                <a:rPr lang="nl-NL" sz="1400" dirty="0" err="1">
                  <a:latin typeface="Roboto" panose="02000000000000000000" pitchFamily="2" charset="0"/>
                  <a:ea typeface="Roboto" panose="02000000000000000000" pitchFamily="2" charset="0"/>
                  <a:cs typeface="Roboto" panose="02000000000000000000" pitchFamily="2" charset="0"/>
                </a:rPr>
                <a:t>instructions</a:t>
              </a:r>
              <a:endParaRPr lang="en-GB" sz="1400" dirty="0">
                <a:latin typeface="Roboto" panose="02000000000000000000" pitchFamily="2" charset="0"/>
                <a:ea typeface="Roboto" panose="02000000000000000000" pitchFamily="2" charset="0"/>
                <a:cs typeface="Roboto" panose="02000000000000000000" pitchFamily="2" charset="0"/>
              </a:endParaRPr>
            </a:p>
          </p:txBody>
        </p:sp>
      </p:grpSp>
      <p:sp>
        <p:nvSpPr>
          <p:cNvPr id="3" name="Tijdelijke aanduiding voor dianummer 2"/>
          <p:cNvSpPr>
            <a:spLocks noGrp="1"/>
          </p:cNvSpPr>
          <p:nvPr>
            <p:ph type="sldNum" sz="quarter" idx="12"/>
          </p:nvPr>
        </p:nvSpPr>
        <p:spPr/>
        <p:txBody>
          <a:bodyPr/>
          <a:lstStyle/>
          <a:p>
            <a:fld id="{897D77C9-B7F6-45E3-8A3F-F767EA0FEF98}" type="slidenum">
              <a:rPr lang="nl-NL" smtClean="0"/>
              <a:pPr/>
              <a:t>2</a:t>
            </a:fld>
            <a:r>
              <a:rPr lang="nl-NL"/>
              <a:t> / 26</a:t>
            </a:r>
            <a:endParaRPr lang="nl-NL" dirty="0"/>
          </a:p>
        </p:txBody>
      </p:sp>
      <p:sp>
        <p:nvSpPr>
          <p:cNvPr id="4" name="Tijdelijke aanduiding voor datum 3"/>
          <p:cNvSpPr>
            <a:spLocks noGrp="1"/>
          </p:cNvSpPr>
          <p:nvPr>
            <p:ph type="dt" sz="half" idx="10"/>
          </p:nvPr>
        </p:nvSpPr>
        <p:spPr/>
        <p:txBody>
          <a:bodyPr/>
          <a:lstStyle/>
          <a:p>
            <a:r>
              <a:rPr lang="nl-NL"/>
              <a:t>IEEE SIMPAR 2016</a:t>
            </a:r>
          </a:p>
        </p:txBody>
      </p:sp>
      <p:sp>
        <p:nvSpPr>
          <p:cNvPr id="35" name="Tijdelijke aanduiding voor voettekst 34"/>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2621877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fade">
                                      <p:cBhvr>
                                        <p:cTn id="3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Implementation: Filter based on distance</a:t>
            </a:r>
            <a:endParaRPr lang="nl-NL" dirty="0"/>
          </a:p>
        </p:txBody>
      </p:sp>
      <mc:AlternateContent xmlns:mc="http://schemas.openxmlformats.org/markup-compatibility/2006">
        <mc:Choice xmlns:a14="http://schemas.microsoft.com/office/drawing/2010/main" Requires="a14">
          <p:sp>
            <p:nvSpPr>
              <p:cNvPr id="3" name="Tijdelijke aanduiding voor inhoud 2"/>
              <p:cNvSpPr>
                <a:spLocks noGrp="1"/>
              </p:cNvSpPr>
              <p:nvPr>
                <p:ph idx="1"/>
              </p:nvPr>
            </p:nvSpPr>
            <p:spPr/>
            <p:txBody>
              <a:bodyPr/>
              <a:lstStyle/>
              <a:p>
                <a:r>
                  <a:rPr lang="en-US" dirty="0"/>
                  <a:t>Separate the stream into multiple streams based on distance to the ball</a:t>
                </a:r>
              </a:p>
              <a:p>
                <a:pPr lvl="1"/>
                <a:r>
                  <a:rPr lang="en-US" dirty="0"/>
                  <a:t>Far: Distance &gt; 50 cm</a:t>
                </a:r>
              </a:p>
              <a:p>
                <a:pPr lvl="1"/>
                <a:r>
                  <a:rPr lang="en-US" dirty="0"/>
                  <a:t>Medium: Distance &gt; 20 cm and distance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50 cm</a:t>
                </a:r>
              </a:p>
              <a:p>
                <a:pPr lvl="1"/>
                <a:r>
                  <a:rPr lang="en-US" dirty="0"/>
                  <a:t>Close: Distance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20 cm</a:t>
                </a:r>
                <a:endParaRPr lang="nl-NL" dirty="0"/>
              </a:p>
            </p:txBody>
          </p:sp>
        </mc:Choice>
        <mc:Fallback>
          <p:sp>
            <p:nvSpPr>
              <p:cNvPr id="3" name="Tijdelijke aanduiding voor inhoud 2"/>
              <p:cNvSpPr>
                <a:spLocks noGrp="1" noRot="1" noChangeAspect="1" noMove="1" noResize="1" noEditPoints="1" noAdjustHandles="1" noChangeArrowheads="1" noChangeShapeType="1" noTextEdit="1"/>
              </p:cNvSpPr>
              <p:nvPr>
                <p:ph idx="1"/>
              </p:nvPr>
            </p:nvSpPr>
            <p:spPr>
              <a:blipFill>
                <a:blip r:embed="rId2"/>
                <a:stretch>
                  <a:fillRect l="-1043" t="-2182" r="-1217"/>
                </a:stretch>
              </a:blipFill>
            </p:spPr>
            <p:txBody>
              <a:bodyPr/>
              <a:lstStyle/>
              <a:p>
                <a:r>
                  <a:rPr lang="nl-NL">
                    <a:noFill/>
                  </a:rPr>
                  <a:t> </a:t>
                </a:r>
              </a:p>
            </p:txBody>
          </p:sp>
        </mc:Fallback>
      </mc:AlternateContent>
      <p:pic>
        <p:nvPicPr>
          <p:cNvPr id="7" name="Afbeelding 6"/>
          <p:cNvPicPr>
            <a:picLocks noChangeAspect="1"/>
          </p:cNvPicPr>
          <p:nvPr/>
        </p:nvPicPr>
        <p:blipFill>
          <a:blip r:embed="rId3"/>
          <a:stretch>
            <a:fillRect/>
          </a:stretch>
        </p:blipFill>
        <p:spPr>
          <a:xfrm>
            <a:off x="838202" y="3632916"/>
            <a:ext cx="4191215" cy="2470277"/>
          </a:xfrm>
          <a:prstGeom prst="rect">
            <a:avLst/>
          </a:prstGeom>
        </p:spPr>
      </p:pic>
      <p:grpSp>
        <p:nvGrpSpPr>
          <p:cNvPr id="32" name="Groep 31"/>
          <p:cNvGrpSpPr/>
          <p:nvPr/>
        </p:nvGrpSpPr>
        <p:grpSpPr>
          <a:xfrm>
            <a:off x="5134772" y="3081089"/>
            <a:ext cx="6211034" cy="3328180"/>
            <a:chOff x="5134772" y="3081089"/>
            <a:chExt cx="6211034" cy="3328180"/>
          </a:xfrm>
        </p:grpSpPr>
        <p:sp>
          <p:nvSpPr>
            <p:cNvPr id="8" name="Rechthoek 7"/>
            <p:cNvSpPr/>
            <p:nvPr/>
          </p:nvSpPr>
          <p:spPr>
            <a:xfrm>
              <a:off x="5134772" y="4503473"/>
              <a:ext cx="1464101"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Distance</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9" name="Rechthoek 8"/>
            <p:cNvSpPr/>
            <p:nvPr/>
          </p:nvSpPr>
          <p:spPr>
            <a:xfrm>
              <a:off x="9847914" y="4510458"/>
              <a:ext cx="1497892"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Head + body</a:t>
              </a:r>
              <a:endParaRPr lang="nl-NL" i="1" dirty="0">
                <a:latin typeface="Roboto" panose="02000000000000000000" pitchFamily="2" charset="0"/>
                <a:ea typeface="Roboto" panose="02000000000000000000" pitchFamily="2" charset="0"/>
                <a:cs typeface="Roboto" panose="02000000000000000000" pitchFamily="2" charset="0"/>
              </a:endParaRPr>
            </a:p>
          </p:txBody>
        </p:sp>
        <p:cxnSp>
          <p:nvCxnSpPr>
            <p:cNvPr id="10" name="Rechte verbindingslijn met pijl 9"/>
            <p:cNvCxnSpPr>
              <a:stCxn id="8" idx="3"/>
              <a:endCxn id="9" idx="1"/>
            </p:cNvCxnSpPr>
            <p:nvPr/>
          </p:nvCxnSpPr>
          <p:spPr>
            <a:xfrm>
              <a:off x="6598873" y="4740608"/>
              <a:ext cx="3249041" cy="69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hthoek 11"/>
            <p:cNvSpPr/>
            <p:nvPr/>
          </p:nvSpPr>
          <p:spPr>
            <a:xfrm>
              <a:off x="9982201" y="3081089"/>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Head</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4" name="Rechthoek 13"/>
            <p:cNvSpPr/>
            <p:nvPr/>
          </p:nvSpPr>
          <p:spPr>
            <a:xfrm>
              <a:off x="9982201" y="5934996"/>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Arm</a:t>
              </a:r>
              <a:endParaRPr lang="nl-NL" i="1" dirty="0">
                <a:latin typeface="Roboto" panose="02000000000000000000" pitchFamily="2" charset="0"/>
                <a:ea typeface="Roboto" panose="02000000000000000000" pitchFamily="2" charset="0"/>
                <a:cs typeface="Roboto" panose="02000000000000000000" pitchFamily="2" charset="0"/>
              </a:endParaRPr>
            </a:p>
          </p:txBody>
        </p:sp>
        <p:cxnSp>
          <p:nvCxnSpPr>
            <p:cNvPr id="16" name="Rechte verbindingslijn met pijl 15"/>
            <p:cNvCxnSpPr>
              <a:stCxn id="8" idx="3"/>
              <a:endCxn id="12" idx="1"/>
            </p:cNvCxnSpPr>
            <p:nvPr/>
          </p:nvCxnSpPr>
          <p:spPr>
            <a:xfrm flipV="1">
              <a:off x="6598872" y="3318224"/>
              <a:ext cx="3383328" cy="1422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stCxn id="8" idx="3"/>
              <a:endCxn id="14" idx="1"/>
            </p:cNvCxnSpPr>
            <p:nvPr/>
          </p:nvCxnSpPr>
          <p:spPr>
            <a:xfrm>
              <a:off x="6598872" y="4740609"/>
              <a:ext cx="3383328" cy="14315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kstvak 10"/>
                <p:cNvSpPr txBox="1"/>
                <p:nvPr/>
              </p:nvSpPr>
              <p:spPr>
                <a:xfrm>
                  <a:off x="7416696" y="3817429"/>
                  <a:ext cx="1972207"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filter(</a:t>
                  </a:r>
                  <a14:m>
                    <m:oMath xmlns:m="http://schemas.openxmlformats.org/officeDocument/2006/math">
                      <m:r>
                        <a:rPr lang="en-US" i="1" dirty="0">
                          <a:latin typeface="Cambria Math" panose="02040503050406030204" pitchFamily="18" charset="0"/>
                          <a:ea typeface="Roboto" panose="02000000000000000000" pitchFamily="2" charset="0"/>
                          <a:cs typeface="Roboto" panose="02000000000000000000" pitchFamily="2" charset="0"/>
                        </a:rPr>
                        <m:t>𝑑</m:t>
                      </m:r>
                      <m:r>
                        <a:rPr lang="en-US" i="1" dirty="0">
                          <a:latin typeface="Cambria Math" panose="02040503050406030204" pitchFamily="18" charset="0"/>
                          <a:ea typeface="Cambria Math" panose="02040503050406030204" pitchFamily="18" charset="0"/>
                          <a:cs typeface="Roboto" panose="02000000000000000000" pitchFamily="2" charset="0"/>
                        </a:rPr>
                        <m:t>→</m:t>
                      </m:r>
                      <m:r>
                        <a:rPr lang="en-US" i="1" dirty="0">
                          <a:latin typeface="Cambria Math" panose="02040503050406030204" pitchFamily="18" charset="0"/>
                          <a:ea typeface="Roboto" panose="02000000000000000000" pitchFamily="2" charset="0"/>
                          <a:cs typeface="Roboto" panose="02000000000000000000" pitchFamily="2" charset="0"/>
                        </a:rPr>
                        <m:t>𝑑</m:t>
                      </m:r>
                      <m:r>
                        <a:rPr lang="en-US" i="1" dirty="0">
                          <a:latin typeface="Cambria Math" panose="02040503050406030204" pitchFamily="18" charset="0"/>
                          <a:ea typeface="Roboto" panose="02000000000000000000" pitchFamily="2" charset="0"/>
                          <a:cs typeface="Roboto" panose="02000000000000000000" pitchFamily="2" charset="0"/>
                        </a:rPr>
                        <m:t>&gt;50</m:t>
                      </m:r>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11" name="Tekstvak 10"/>
                <p:cNvSpPr txBox="1">
                  <a:spLocks noRot="1" noChangeAspect="1" noMove="1" noResize="1" noEditPoints="1" noAdjustHandles="1" noChangeArrowheads="1" noChangeShapeType="1" noTextEdit="1"/>
                </p:cNvSpPr>
                <p:nvPr/>
              </p:nvSpPr>
              <p:spPr>
                <a:xfrm>
                  <a:off x="7416696" y="3817429"/>
                  <a:ext cx="1972207" cy="369332"/>
                </a:xfrm>
                <a:prstGeom prst="rect">
                  <a:avLst/>
                </a:prstGeom>
                <a:blipFill>
                  <a:blip r:embed="rId4"/>
                  <a:stretch>
                    <a:fillRect l="-2786" t="-6557" r="-1858" b="-26230"/>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9" name="Tekstvak 18"/>
                <p:cNvSpPr txBox="1"/>
                <p:nvPr/>
              </p:nvSpPr>
              <p:spPr>
                <a:xfrm>
                  <a:off x="7163421" y="4555941"/>
                  <a:ext cx="2530052"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filter(</a:t>
                  </a:r>
                  <a14:m>
                    <m:oMath xmlns:m="http://schemas.openxmlformats.org/officeDocument/2006/math">
                      <m:r>
                        <a:rPr lang="en-US" i="1" dirty="0">
                          <a:latin typeface="Cambria Math" panose="02040503050406030204" pitchFamily="18" charset="0"/>
                          <a:ea typeface="Roboto" panose="02000000000000000000" pitchFamily="2" charset="0"/>
                          <a:cs typeface="Roboto" panose="02000000000000000000" pitchFamily="2" charset="0"/>
                        </a:rPr>
                        <m:t>𝑑</m:t>
                      </m:r>
                      <m:r>
                        <a:rPr lang="en-US" i="1" dirty="0">
                          <a:latin typeface="Cambria Math" panose="02040503050406030204" pitchFamily="18" charset="0"/>
                          <a:ea typeface="Roboto" panose="02000000000000000000" pitchFamily="2" charset="0"/>
                          <a:cs typeface="Roboto" panose="02000000000000000000" pitchFamily="2" charset="0"/>
                        </a:rPr>
                        <m:t>→20&lt;</m:t>
                      </m:r>
                      <m:r>
                        <a:rPr lang="en-US" i="1" dirty="0">
                          <a:latin typeface="Cambria Math" panose="02040503050406030204" pitchFamily="18" charset="0"/>
                          <a:ea typeface="Roboto" panose="02000000000000000000" pitchFamily="2" charset="0"/>
                          <a:cs typeface="Roboto" panose="02000000000000000000" pitchFamily="2" charset="0"/>
                        </a:rPr>
                        <m:t>𝑑</m:t>
                      </m:r>
                      <m:r>
                        <a:rPr lang="en-US" i="1" dirty="0">
                          <a:latin typeface="Cambria Math" panose="02040503050406030204" pitchFamily="18" charset="0"/>
                          <a:ea typeface="Cambria Math" panose="02040503050406030204" pitchFamily="18" charset="0"/>
                          <a:cs typeface="Roboto" panose="02000000000000000000" pitchFamily="2" charset="0"/>
                        </a:rPr>
                        <m:t>≤</m:t>
                      </m:r>
                      <m:r>
                        <a:rPr lang="en-US" i="1" dirty="0">
                          <a:latin typeface="Cambria Math" panose="02040503050406030204" pitchFamily="18" charset="0"/>
                          <a:ea typeface="Roboto" panose="02000000000000000000" pitchFamily="2" charset="0"/>
                          <a:cs typeface="Roboto" panose="02000000000000000000" pitchFamily="2" charset="0"/>
                        </a:rPr>
                        <m:t>50</m:t>
                      </m:r>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19" name="Tekstvak 18"/>
                <p:cNvSpPr txBox="1">
                  <a:spLocks noRot="1" noChangeAspect="1" noMove="1" noResize="1" noEditPoints="1" noAdjustHandles="1" noChangeArrowheads="1" noChangeShapeType="1" noTextEdit="1"/>
                </p:cNvSpPr>
                <p:nvPr/>
              </p:nvSpPr>
              <p:spPr>
                <a:xfrm>
                  <a:off x="7163421" y="4555941"/>
                  <a:ext cx="2530052" cy="369332"/>
                </a:xfrm>
                <a:prstGeom prst="rect">
                  <a:avLst/>
                </a:prstGeom>
                <a:blipFill>
                  <a:blip r:embed="rId5"/>
                  <a:stretch>
                    <a:fillRect l="-1928" t="-6557" r="-1205" b="-26230"/>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20" name="Tekstvak 19"/>
                <p:cNvSpPr txBox="1"/>
                <p:nvPr/>
              </p:nvSpPr>
              <p:spPr>
                <a:xfrm>
                  <a:off x="7442342" y="5294453"/>
                  <a:ext cx="1972207"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filter(</a:t>
                  </a:r>
                  <a14:m>
                    <m:oMath xmlns:m="http://schemas.openxmlformats.org/officeDocument/2006/math">
                      <m:r>
                        <a:rPr lang="en-US" i="1" dirty="0">
                          <a:latin typeface="Cambria Math" panose="02040503050406030204" pitchFamily="18" charset="0"/>
                          <a:ea typeface="Roboto" panose="02000000000000000000" pitchFamily="2" charset="0"/>
                          <a:cs typeface="Roboto" panose="02000000000000000000" pitchFamily="2" charset="0"/>
                        </a:rPr>
                        <m:t>𝑑</m:t>
                      </m:r>
                      <m:r>
                        <a:rPr lang="en-US" i="1" dirty="0">
                          <a:latin typeface="Cambria Math" panose="02040503050406030204" pitchFamily="18" charset="0"/>
                          <a:ea typeface="Cambria Math" panose="02040503050406030204" pitchFamily="18" charset="0"/>
                          <a:cs typeface="Roboto" panose="02000000000000000000" pitchFamily="2" charset="0"/>
                        </a:rPr>
                        <m:t>→</m:t>
                      </m:r>
                      <m:r>
                        <a:rPr lang="en-US" i="1" dirty="0">
                          <a:latin typeface="Cambria Math" panose="02040503050406030204" pitchFamily="18" charset="0"/>
                          <a:ea typeface="Roboto" panose="02000000000000000000" pitchFamily="2" charset="0"/>
                          <a:cs typeface="Roboto" panose="02000000000000000000" pitchFamily="2" charset="0"/>
                        </a:rPr>
                        <m:t>𝑑</m:t>
                      </m:r>
                      <m:r>
                        <a:rPr lang="en-US" i="1" dirty="0">
                          <a:latin typeface="Cambria Math" panose="02040503050406030204" pitchFamily="18" charset="0"/>
                          <a:ea typeface="Cambria Math" panose="02040503050406030204" pitchFamily="18" charset="0"/>
                          <a:cs typeface="Roboto" panose="02000000000000000000" pitchFamily="2" charset="0"/>
                        </a:rPr>
                        <m:t>≤</m:t>
                      </m:r>
                      <m:r>
                        <a:rPr lang="en-US" i="1" dirty="0">
                          <a:latin typeface="Cambria Math" panose="02040503050406030204" pitchFamily="18" charset="0"/>
                          <a:ea typeface="Roboto" panose="02000000000000000000" pitchFamily="2" charset="0"/>
                          <a:cs typeface="Roboto" panose="02000000000000000000" pitchFamily="2" charset="0"/>
                        </a:rPr>
                        <m:t>20</m:t>
                      </m:r>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20" name="Tekstvak 19"/>
                <p:cNvSpPr txBox="1">
                  <a:spLocks noRot="1" noChangeAspect="1" noMove="1" noResize="1" noEditPoints="1" noAdjustHandles="1" noChangeArrowheads="1" noChangeShapeType="1" noTextEdit="1"/>
                </p:cNvSpPr>
                <p:nvPr/>
              </p:nvSpPr>
              <p:spPr>
                <a:xfrm>
                  <a:off x="7442342" y="5294453"/>
                  <a:ext cx="1972207" cy="369332"/>
                </a:xfrm>
                <a:prstGeom prst="rect">
                  <a:avLst/>
                </a:prstGeom>
                <a:blipFill>
                  <a:blip r:embed="rId6"/>
                  <a:stretch>
                    <a:fillRect l="-2786" t="-8333" r="-1858" b="-28333"/>
                  </a:stretch>
                </a:blipFill>
              </p:spPr>
              <p:txBody>
                <a:bodyPr/>
                <a:lstStyle/>
                <a:p>
                  <a:r>
                    <a:rPr lang="nl-NL">
                      <a:noFill/>
                    </a:rPr>
                    <a:t> </a:t>
                  </a:r>
                </a:p>
              </p:txBody>
            </p:sp>
          </mc:Fallback>
        </mc:AlternateContent>
      </p:grpSp>
      <p:sp>
        <p:nvSpPr>
          <p:cNvPr id="29" name="Tijdelijke aanduiding voor dianummer 28"/>
          <p:cNvSpPr>
            <a:spLocks noGrp="1"/>
          </p:cNvSpPr>
          <p:nvPr>
            <p:ph type="sldNum" sz="quarter" idx="12"/>
          </p:nvPr>
        </p:nvSpPr>
        <p:spPr/>
        <p:txBody>
          <a:bodyPr/>
          <a:lstStyle/>
          <a:p>
            <a:fld id="{897D77C9-B7F6-45E3-8A3F-F767EA0FEF98}" type="slidenum">
              <a:rPr lang="nl-NL" smtClean="0"/>
              <a:pPr/>
              <a:t>20</a:t>
            </a:fld>
            <a:r>
              <a:rPr lang="nl-NL"/>
              <a:t> / 26</a:t>
            </a:r>
            <a:endParaRPr lang="nl-NL" dirty="0"/>
          </a:p>
        </p:txBody>
      </p:sp>
      <p:sp>
        <p:nvSpPr>
          <p:cNvPr id="30" name="Tijdelijke aanduiding voor datum 29"/>
          <p:cNvSpPr>
            <a:spLocks noGrp="1"/>
          </p:cNvSpPr>
          <p:nvPr>
            <p:ph type="dt" sz="half" idx="10"/>
          </p:nvPr>
        </p:nvSpPr>
        <p:spPr/>
        <p:txBody>
          <a:bodyPr/>
          <a:lstStyle/>
          <a:p>
            <a:r>
              <a:rPr lang="nl-NL"/>
              <a:t>IEEE SIMPAR 2016</a:t>
            </a:r>
            <a:endParaRPr lang="nl-NL" dirty="0"/>
          </a:p>
        </p:txBody>
      </p:sp>
      <p:sp>
        <p:nvSpPr>
          <p:cNvPr id="31" name="Tijdelijke aanduiding voor voettekst 30"/>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2565952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Implementation: Determining the arm</a:t>
            </a:r>
            <a:endParaRPr lang="nl-NL" dirty="0"/>
          </a:p>
        </p:txBody>
      </p:sp>
      <p:sp>
        <p:nvSpPr>
          <p:cNvPr id="3" name="Tijdelijke aanduiding voor inhoud 2"/>
          <p:cNvSpPr>
            <a:spLocks noGrp="1"/>
          </p:cNvSpPr>
          <p:nvPr>
            <p:ph idx="1"/>
          </p:nvPr>
        </p:nvSpPr>
        <p:spPr>
          <a:xfrm>
            <a:off x="838201" y="1133007"/>
            <a:ext cx="5915240" cy="5033963"/>
          </a:xfrm>
        </p:spPr>
        <p:txBody>
          <a:bodyPr>
            <a:normAutofit/>
          </a:bodyPr>
          <a:lstStyle/>
          <a:p>
            <a:r>
              <a:rPr lang="en-US" sz="2400" dirty="0"/>
              <a:t>Transform ball location in camera frame to torso frame</a:t>
            </a:r>
          </a:p>
          <a:p>
            <a:r>
              <a:rPr lang="en-US" sz="2400" dirty="0"/>
              <a:t>We only need to know if the horizontal position is to the left or to the right of the torso</a:t>
            </a:r>
          </a:p>
          <a:p>
            <a:r>
              <a:rPr lang="en-US" sz="2400" dirty="0"/>
              <a:t>Simple solution: Take the sum of the angle of the head yaw and the ball angle</a:t>
            </a:r>
          </a:p>
        </p:txBody>
      </p:sp>
      <p:grpSp>
        <p:nvGrpSpPr>
          <p:cNvPr id="7" name="Groep 6"/>
          <p:cNvGrpSpPr/>
          <p:nvPr/>
        </p:nvGrpSpPr>
        <p:grpSpPr>
          <a:xfrm>
            <a:off x="838200" y="3756792"/>
            <a:ext cx="5128024" cy="2495322"/>
            <a:chOff x="838200" y="2178613"/>
            <a:chExt cx="5128024" cy="2495321"/>
          </a:xfrm>
        </p:grpSpPr>
        <p:pic>
          <p:nvPicPr>
            <p:cNvPr id="8" name="Afbeelding 7"/>
            <p:cNvPicPr>
              <a:picLocks noChangeAspect="1"/>
            </p:cNvPicPr>
            <p:nvPr/>
          </p:nvPicPr>
          <p:blipFill rotWithShape="1">
            <a:blip r:embed="rId2"/>
            <a:srcRect l="12760" r="15845" b="42062"/>
            <a:stretch/>
          </p:blipFill>
          <p:spPr>
            <a:xfrm>
              <a:off x="1281027" y="2178613"/>
              <a:ext cx="4343400" cy="1342930"/>
            </a:xfrm>
            <a:prstGeom prst="rect">
              <a:avLst/>
            </a:prstGeom>
          </p:spPr>
        </p:pic>
        <p:sp>
          <p:nvSpPr>
            <p:cNvPr id="9" name="Tekstvak 8"/>
            <p:cNvSpPr txBox="1"/>
            <p:nvPr/>
          </p:nvSpPr>
          <p:spPr>
            <a:xfrm>
              <a:off x="838200" y="3473605"/>
              <a:ext cx="5128024"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 </a:t>
              </a:r>
              <a:r>
                <a:rPr lang="en-US" i="1" dirty="0" err="1">
                  <a:latin typeface="Times New Roman" panose="02020603050405020304" pitchFamily="18" charset="0"/>
                  <a:cs typeface="Times New Roman" panose="02020603050405020304" pitchFamily="18" charset="0"/>
                </a:rPr>
                <a:t>CombineLatest</a:t>
              </a:r>
              <a:r>
                <a:rPr lang="en-US" dirty="0">
                  <a:latin typeface="Times New Roman" panose="02020603050405020304" pitchFamily="18" charset="0"/>
                  <a:cs typeface="Times New Roman" panose="02020603050405020304" pitchFamily="18" charset="0"/>
                </a:rPr>
                <a:t>: Whenever an item gets added to an input stream, takes the latest values of all input streams and applies the values as arguments to λ. Puts the result in the output stream.</a:t>
              </a:r>
              <a:endParaRPr lang="nl-NL" dirty="0">
                <a:latin typeface="Times New Roman" panose="02020603050405020304" pitchFamily="18" charset="0"/>
                <a:cs typeface="Times New Roman" panose="02020603050405020304" pitchFamily="18" charset="0"/>
              </a:endParaRPr>
            </a:p>
          </p:txBody>
        </p:sp>
      </p:grpSp>
      <p:grpSp>
        <p:nvGrpSpPr>
          <p:cNvPr id="37" name="Groep 36"/>
          <p:cNvGrpSpPr/>
          <p:nvPr/>
        </p:nvGrpSpPr>
        <p:grpSpPr>
          <a:xfrm>
            <a:off x="6624229" y="1576038"/>
            <a:ext cx="5501827" cy="3705925"/>
            <a:chOff x="6503456" y="1251732"/>
            <a:chExt cx="5501827" cy="3705925"/>
          </a:xfrm>
        </p:grpSpPr>
        <p:sp>
          <p:nvSpPr>
            <p:cNvPr id="10" name="Rechthoek 9"/>
            <p:cNvSpPr/>
            <p:nvPr/>
          </p:nvSpPr>
          <p:spPr>
            <a:xfrm>
              <a:off x="8522318" y="1251732"/>
              <a:ext cx="1464101"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Roboto" panose="02000000000000000000" pitchFamily="2" charset="0"/>
                  <a:ea typeface="Roboto" panose="02000000000000000000" pitchFamily="2" charset="0"/>
                  <a:cs typeface="Roboto" panose="02000000000000000000" pitchFamily="2" charset="0"/>
                </a:rPr>
                <a:t>BallSamples</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1" name="Rechthoek 10"/>
            <p:cNvSpPr/>
            <p:nvPr/>
          </p:nvSpPr>
          <p:spPr>
            <a:xfrm>
              <a:off x="10165308" y="3139173"/>
              <a:ext cx="1464101"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Head yaw</a:t>
              </a:r>
              <a:endParaRPr lang="nl-NL" i="1" dirty="0">
                <a:latin typeface="Roboto" panose="02000000000000000000" pitchFamily="2" charset="0"/>
                <a:ea typeface="Roboto" panose="02000000000000000000" pitchFamily="2" charset="0"/>
                <a:cs typeface="Roboto" panose="02000000000000000000" pitchFamily="2" charset="0"/>
              </a:endParaRPr>
            </a:p>
          </p:txBody>
        </p:sp>
        <mc:AlternateContent xmlns:mc="http://schemas.openxmlformats.org/markup-compatibility/2006">
          <mc:Choice xmlns:a14="http://schemas.microsoft.com/office/drawing/2010/main" Requires="a14">
            <p:sp>
              <p:nvSpPr>
                <p:cNvPr id="12" name="Tekstvak 11"/>
                <p:cNvSpPr txBox="1"/>
                <p:nvPr/>
              </p:nvSpPr>
              <p:spPr>
                <a:xfrm>
                  <a:off x="6503456" y="1812090"/>
                  <a:ext cx="5501827" cy="411651"/>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map(</a:t>
                  </a:r>
                  <a14:m>
                    <m:oMath xmlns:m="http://schemas.openxmlformats.org/officeDocument/2006/math">
                      <m:r>
                        <a:rPr lang="en-US" i="1">
                          <a:latin typeface="Cambria Math" panose="02040503050406030204" pitchFamily="18" charset="0"/>
                          <a:ea typeface="Roboto" panose="02000000000000000000" pitchFamily="2" charset="0"/>
                          <a:cs typeface="Roboto" panose="02000000000000000000" pitchFamily="2" charset="0"/>
                        </a:rPr>
                        <m:t>𝑏𝑎𝑙𝑙</m:t>
                      </m:r>
                      <m:r>
                        <a:rPr lang="en-US" i="1">
                          <a:latin typeface="Cambria Math" panose="02040503050406030204" pitchFamily="18" charset="0"/>
                          <a:ea typeface="Roboto" panose="02000000000000000000" pitchFamily="2" charset="0"/>
                          <a:cs typeface="Roboto" panose="02000000000000000000" pitchFamily="2" charset="0"/>
                        </a:rPr>
                        <m:t> →{</m:t>
                      </m:r>
                      <m:r>
                        <a:rPr lang="en-US" i="1">
                          <a:latin typeface="Cambria Math" panose="02040503050406030204" pitchFamily="18" charset="0"/>
                          <a:ea typeface="Cambria Math" panose="02040503050406030204" pitchFamily="18" charset="0"/>
                          <a:cs typeface="Roboto" panose="02000000000000000000" pitchFamily="2" charset="0"/>
                        </a:rPr>
                        <m:t>𝑥</m:t>
                      </m:r>
                      <m:r>
                        <a:rPr lang="en-US" i="1">
                          <a:latin typeface="Cambria Math" panose="02040503050406030204" pitchFamily="18" charset="0"/>
                          <a:ea typeface="Cambria Math" panose="02040503050406030204" pitchFamily="18" charset="0"/>
                          <a:cs typeface="Roboto" panose="02000000000000000000" pitchFamily="2" charset="0"/>
                        </a:rPr>
                        <m:t>:</m:t>
                      </m:r>
                      <m:sSub>
                        <m:sSubPr>
                          <m:ctrlPr>
                            <a:rPr lang="en-US" i="1">
                              <a:latin typeface="Cambria Math" panose="02040503050406030204" pitchFamily="18" charset="0"/>
                              <a:ea typeface="Cambria Math" panose="02040503050406030204" pitchFamily="18" charset="0"/>
                              <a:cs typeface="Roboto" panose="02000000000000000000" pitchFamily="2" charset="0"/>
                            </a:rPr>
                          </m:ctrlPr>
                        </m:sSubPr>
                        <m:e>
                          <m:r>
                            <a:rPr lang="en-US" i="1">
                              <a:latin typeface="Cambria Math" panose="02040503050406030204" pitchFamily="18" charset="0"/>
                              <a:ea typeface="Cambria Math" panose="02040503050406030204" pitchFamily="18" charset="0"/>
                              <a:cs typeface="Roboto" panose="02000000000000000000" pitchFamily="2" charset="0"/>
                            </a:rPr>
                            <m:t>𝑏𝑎𝑙𝑙</m:t>
                          </m:r>
                        </m:e>
                        <m:sub>
                          <m:r>
                            <a:rPr lang="en-US" i="1">
                              <a:latin typeface="Cambria Math" panose="02040503050406030204" pitchFamily="18" charset="0"/>
                              <a:ea typeface="Cambria Math" panose="02040503050406030204" pitchFamily="18" charset="0"/>
                              <a:cs typeface="Roboto" panose="02000000000000000000" pitchFamily="2" charset="0"/>
                            </a:rPr>
                            <m:t>𝑥</m:t>
                          </m:r>
                        </m:sub>
                      </m:sSub>
                      <m:r>
                        <a:rPr lang="en-US" i="1">
                          <a:latin typeface="Cambria Math" panose="02040503050406030204" pitchFamily="18" charset="0"/>
                          <a:ea typeface="Cambria Math" panose="02040503050406030204" pitchFamily="18" charset="0"/>
                          <a:cs typeface="Roboto" panose="02000000000000000000" pitchFamily="2" charset="0"/>
                        </a:rPr>
                        <m:t>, </m:t>
                      </m:r>
                      <m:r>
                        <a:rPr lang="en-US" i="1">
                          <a:latin typeface="Cambria Math" panose="02040503050406030204" pitchFamily="18" charset="0"/>
                          <a:ea typeface="Cambria Math" panose="02040503050406030204" pitchFamily="18" charset="0"/>
                          <a:cs typeface="Roboto" panose="02000000000000000000" pitchFamily="2" charset="0"/>
                        </a:rPr>
                        <m:t>𝑑</m:t>
                      </m:r>
                      <m:r>
                        <a:rPr lang="en-US" i="1">
                          <a:latin typeface="Cambria Math" panose="02040503050406030204" pitchFamily="18" charset="0"/>
                          <a:ea typeface="Cambria Math" panose="02040503050406030204" pitchFamily="18" charset="0"/>
                          <a:cs typeface="Roboto" panose="02000000000000000000" pitchFamily="2" charset="0"/>
                        </a:rPr>
                        <m:t>:</m:t>
                      </m:r>
                      <m:r>
                        <a:rPr lang="en-US" i="1">
                          <a:latin typeface="Cambria Math" panose="02040503050406030204" pitchFamily="18" charset="0"/>
                          <a:ea typeface="Cambria Math" panose="02040503050406030204" pitchFamily="18" charset="0"/>
                          <a:cs typeface="Roboto" panose="02000000000000000000" pitchFamily="2" charset="0"/>
                        </a:rPr>
                        <m:t>𝑑𝑖𝑠𝑡</m:t>
                      </m:r>
                      <m:r>
                        <a:rPr lang="en-US" i="1">
                          <a:latin typeface="Cambria Math" panose="02040503050406030204" pitchFamily="18" charset="0"/>
                          <a:ea typeface="Cambria Math" panose="02040503050406030204" pitchFamily="18" charset="0"/>
                          <a:cs typeface="Roboto" panose="02000000000000000000" pitchFamily="2" charset="0"/>
                        </a:rPr>
                        <m:t>2</m:t>
                      </m:r>
                      <m:d>
                        <m:dPr>
                          <m:ctrlPr>
                            <a:rPr lang="en-US" i="1">
                              <a:latin typeface="Cambria Math" panose="02040503050406030204" pitchFamily="18" charset="0"/>
                              <a:ea typeface="Cambria Math" panose="02040503050406030204" pitchFamily="18" charset="0"/>
                              <a:cs typeface="Roboto" panose="02000000000000000000" pitchFamily="2" charset="0"/>
                            </a:rPr>
                          </m:ctrlPr>
                        </m:dPr>
                        <m:e>
                          <m:sSub>
                            <m:sSubPr>
                              <m:ctrlPr>
                                <a:rPr lang="en-US" i="1">
                                  <a:latin typeface="Cambria Math" panose="02040503050406030204" pitchFamily="18" charset="0"/>
                                  <a:ea typeface="Cambria Math" panose="02040503050406030204" pitchFamily="18" charset="0"/>
                                  <a:cs typeface="Roboto" panose="02000000000000000000" pitchFamily="2" charset="0"/>
                                </a:rPr>
                              </m:ctrlPr>
                            </m:sSubPr>
                            <m:e>
                              <m:r>
                                <a:rPr lang="en-US" i="1">
                                  <a:latin typeface="Cambria Math" panose="02040503050406030204" pitchFamily="18" charset="0"/>
                                  <a:ea typeface="Cambria Math" panose="02040503050406030204" pitchFamily="18" charset="0"/>
                                  <a:cs typeface="Roboto" panose="02000000000000000000" pitchFamily="2" charset="0"/>
                                </a:rPr>
                                <m:t>𝑏𝑎𝑙𝑙</m:t>
                              </m:r>
                            </m:e>
                            <m:sub>
                              <m:r>
                                <a:rPr lang="en-US" i="1">
                                  <a:latin typeface="Cambria Math" panose="02040503050406030204" pitchFamily="18" charset="0"/>
                                  <a:ea typeface="Cambria Math" panose="02040503050406030204" pitchFamily="18" charset="0"/>
                                  <a:cs typeface="Roboto" panose="02000000000000000000" pitchFamily="2" charset="0"/>
                                </a:rPr>
                                <m:t>𝑤𝑖𝑑𝑡h</m:t>
                              </m:r>
                            </m:sub>
                          </m:sSub>
                          <m:r>
                            <a:rPr lang="en-US" i="1">
                              <a:latin typeface="Cambria Math" panose="02040503050406030204" pitchFamily="18" charset="0"/>
                              <a:ea typeface="Cambria Math" panose="02040503050406030204" pitchFamily="18" charset="0"/>
                              <a:cs typeface="Roboto" panose="02000000000000000000" pitchFamily="2" charset="0"/>
                            </a:rPr>
                            <m:t>,</m:t>
                          </m:r>
                          <m:sSub>
                            <m:sSubPr>
                              <m:ctrlPr>
                                <a:rPr lang="en-US" i="1">
                                  <a:latin typeface="Cambria Math" panose="02040503050406030204" pitchFamily="18" charset="0"/>
                                  <a:ea typeface="Cambria Math" panose="02040503050406030204" pitchFamily="18" charset="0"/>
                                  <a:cs typeface="Roboto" panose="02000000000000000000" pitchFamily="2" charset="0"/>
                                </a:rPr>
                              </m:ctrlPr>
                            </m:sSubPr>
                            <m:e>
                              <m:r>
                                <a:rPr lang="en-US" i="1">
                                  <a:latin typeface="Cambria Math" panose="02040503050406030204" pitchFamily="18" charset="0"/>
                                  <a:ea typeface="Cambria Math" panose="02040503050406030204" pitchFamily="18" charset="0"/>
                                  <a:cs typeface="Roboto" panose="02000000000000000000" pitchFamily="2" charset="0"/>
                                </a:rPr>
                                <m:t>𝑏𝑎𝑙𝑙</m:t>
                              </m:r>
                            </m:e>
                            <m:sub>
                              <m:r>
                                <a:rPr lang="en-US" i="1">
                                  <a:latin typeface="Cambria Math" panose="02040503050406030204" pitchFamily="18" charset="0"/>
                                  <a:ea typeface="Cambria Math" panose="02040503050406030204" pitchFamily="18" charset="0"/>
                                  <a:cs typeface="Roboto" panose="02000000000000000000" pitchFamily="2" charset="0"/>
                                </a:rPr>
                                <m:t>h𝑒𝑖𝑔h𝑡</m:t>
                              </m:r>
                            </m:sub>
                          </m:sSub>
                        </m:e>
                      </m:d>
                      <m:r>
                        <a:rPr lang="en-US" i="1">
                          <a:latin typeface="Cambria Math" panose="02040503050406030204" pitchFamily="18" charset="0"/>
                          <a:ea typeface="Cambria Math" panose="02040503050406030204" pitchFamily="18" charset="0"/>
                          <a:cs typeface="Roboto" panose="02000000000000000000" pitchFamily="2" charset="0"/>
                        </a:rPr>
                        <m:t>}</m:t>
                      </m:r>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12" name="Tekstvak 11"/>
                <p:cNvSpPr txBox="1">
                  <a:spLocks noRot="1" noChangeAspect="1" noMove="1" noResize="1" noEditPoints="1" noAdjustHandles="1" noChangeArrowheads="1" noChangeShapeType="1" noTextEdit="1"/>
                </p:cNvSpPr>
                <p:nvPr/>
              </p:nvSpPr>
              <p:spPr>
                <a:xfrm>
                  <a:off x="6503456" y="1812090"/>
                  <a:ext cx="5501827" cy="411651"/>
                </a:xfrm>
                <a:prstGeom prst="rect">
                  <a:avLst/>
                </a:prstGeom>
                <a:blipFill>
                  <a:blip r:embed="rId3"/>
                  <a:stretch>
                    <a:fillRect l="-998" t="-1471" r="-111" b="-17647"/>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 name="Tekstvak 12"/>
                <p:cNvSpPr txBox="1"/>
                <p:nvPr/>
              </p:nvSpPr>
              <p:spPr>
                <a:xfrm>
                  <a:off x="7918429" y="2249385"/>
                  <a:ext cx="2671885"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filter(</a:t>
                  </a:r>
                  <a14:m>
                    <m:oMath xmlns:m="http://schemas.openxmlformats.org/officeDocument/2006/math">
                      <m:r>
                        <a:rPr lang="en-US" i="1" dirty="0">
                          <a:latin typeface="Cambria Math" panose="02040503050406030204" pitchFamily="18" charset="0"/>
                          <a:ea typeface="Cambria Math" panose="02040503050406030204" pitchFamily="18" charset="0"/>
                          <a:cs typeface="Roboto" panose="02000000000000000000" pitchFamily="2" charset="0"/>
                        </a:rPr>
                        <m:t>𝑝𝑎𝑖𝑟</m:t>
                      </m:r>
                      <m:r>
                        <a:rPr lang="en-US" i="1" dirty="0">
                          <a:latin typeface="Cambria Math" panose="02040503050406030204" pitchFamily="18" charset="0"/>
                          <a:ea typeface="Cambria Math" panose="02040503050406030204" pitchFamily="18" charset="0"/>
                          <a:cs typeface="Roboto" panose="02000000000000000000" pitchFamily="2" charset="0"/>
                        </a:rPr>
                        <m:t>→</m:t>
                      </m:r>
                      <m:sSub>
                        <m:sSubPr>
                          <m:ctrlPr>
                            <a:rPr lang="en-US" i="1">
                              <a:latin typeface="Cambria Math" panose="02040503050406030204" pitchFamily="18" charset="0"/>
                              <a:ea typeface="Cambria Math" panose="02040503050406030204" pitchFamily="18" charset="0"/>
                              <a:cs typeface="Roboto" panose="02000000000000000000" pitchFamily="2" charset="0"/>
                            </a:rPr>
                          </m:ctrlPr>
                        </m:sSubPr>
                        <m:e>
                          <m:r>
                            <a:rPr lang="en-US" i="1">
                              <a:latin typeface="Cambria Math" panose="02040503050406030204" pitchFamily="18" charset="0"/>
                              <a:ea typeface="Cambria Math" panose="02040503050406030204" pitchFamily="18" charset="0"/>
                              <a:cs typeface="Roboto" panose="02000000000000000000" pitchFamily="2" charset="0"/>
                            </a:rPr>
                            <m:t>𝑝𝑎𝑖𝑟</m:t>
                          </m:r>
                        </m:e>
                        <m:sub>
                          <m:r>
                            <a:rPr lang="en-US" i="1">
                              <a:latin typeface="Cambria Math" panose="02040503050406030204" pitchFamily="18" charset="0"/>
                              <a:ea typeface="Cambria Math" panose="02040503050406030204" pitchFamily="18" charset="0"/>
                              <a:cs typeface="Roboto" panose="02000000000000000000" pitchFamily="2" charset="0"/>
                            </a:rPr>
                            <m:t>𝑑</m:t>
                          </m:r>
                        </m:sub>
                      </m:sSub>
                      <m:r>
                        <a:rPr lang="en-US" i="1" dirty="0">
                          <a:latin typeface="Cambria Math" panose="02040503050406030204" pitchFamily="18" charset="0"/>
                          <a:ea typeface="Cambria Math" panose="02040503050406030204" pitchFamily="18" charset="0"/>
                          <a:cs typeface="Roboto" panose="02000000000000000000" pitchFamily="2" charset="0"/>
                        </a:rPr>
                        <m:t>≤</m:t>
                      </m:r>
                      <m:r>
                        <a:rPr lang="en-US" i="1" dirty="0">
                          <a:latin typeface="Cambria Math" panose="02040503050406030204" pitchFamily="18" charset="0"/>
                          <a:ea typeface="Roboto" panose="02000000000000000000" pitchFamily="2" charset="0"/>
                          <a:cs typeface="Roboto" panose="02000000000000000000" pitchFamily="2" charset="0"/>
                        </a:rPr>
                        <m:t>20</m:t>
                      </m:r>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13" name="Tekstvak 12"/>
                <p:cNvSpPr txBox="1">
                  <a:spLocks noRot="1" noChangeAspect="1" noMove="1" noResize="1" noEditPoints="1" noAdjustHandles="1" noChangeArrowheads="1" noChangeShapeType="1" noTextEdit="1"/>
                </p:cNvSpPr>
                <p:nvPr/>
              </p:nvSpPr>
              <p:spPr>
                <a:xfrm>
                  <a:off x="7918429" y="2249385"/>
                  <a:ext cx="2671885" cy="369332"/>
                </a:xfrm>
                <a:prstGeom prst="rect">
                  <a:avLst/>
                </a:prstGeom>
                <a:blipFill>
                  <a:blip r:embed="rId4"/>
                  <a:stretch>
                    <a:fillRect l="-2055" t="-6557" r="-913" b="-26230"/>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5" name="Tekstvak 14"/>
                <p:cNvSpPr txBox="1"/>
                <p:nvPr/>
              </p:nvSpPr>
              <p:spPr>
                <a:xfrm>
                  <a:off x="8213861" y="2644364"/>
                  <a:ext cx="2081019"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map(</a:t>
                  </a:r>
                  <a14:m>
                    <m:oMath xmlns:m="http://schemas.openxmlformats.org/officeDocument/2006/math">
                      <m:r>
                        <a:rPr lang="en-US" i="1" dirty="0">
                          <a:latin typeface="Cambria Math" panose="02040503050406030204" pitchFamily="18" charset="0"/>
                          <a:ea typeface="Cambria Math" panose="02040503050406030204" pitchFamily="18" charset="0"/>
                          <a:cs typeface="Roboto" panose="02000000000000000000" pitchFamily="2" charset="0"/>
                        </a:rPr>
                        <m:t>𝑝𝑎𝑖𝑟</m:t>
                      </m:r>
                      <m:r>
                        <a:rPr lang="en-US" i="1" dirty="0">
                          <a:latin typeface="Cambria Math" panose="02040503050406030204" pitchFamily="18" charset="0"/>
                          <a:ea typeface="Cambria Math" panose="02040503050406030204" pitchFamily="18" charset="0"/>
                          <a:cs typeface="Roboto" panose="02000000000000000000" pitchFamily="2" charset="0"/>
                        </a:rPr>
                        <m:t>→</m:t>
                      </m:r>
                      <m:sSub>
                        <m:sSubPr>
                          <m:ctrlPr>
                            <a:rPr lang="en-US" i="1">
                              <a:latin typeface="Cambria Math" panose="02040503050406030204" pitchFamily="18" charset="0"/>
                              <a:ea typeface="Cambria Math" panose="02040503050406030204" pitchFamily="18" charset="0"/>
                              <a:cs typeface="Roboto" panose="02000000000000000000" pitchFamily="2" charset="0"/>
                            </a:rPr>
                          </m:ctrlPr>
                        </m:sSubPr>
                        <m:e>
                          <m:r>
                            <a:rPr lang="en-US" i="1">
                              <a:latin typeface="Cambria Math" panose="02040503050406030204" pitchFamily="18" charset="0"/>
                              <a:ea typeface="Cambria Math" panose="02040503050406030204" pitchFamily="18" charset="0"/>
                              <a:cs typeface="Roboto" panose="02000000000000000000" pitchFamily="2" charset="0"/>
                            </a:rPr>
                            <m:t>𝑝𝑎𝑖𝑟</m:t>
                          </m:r>
                        </m:e>
                        <m:sub>
                          <m:r>
                            <a:rPr lang="en-US" i="1">
                              <a:latin typeface="Cambria Math" panose="02040503050406030204" pitchFamily="18" charset="0"/>
                              <a:ea typeface="Cambria Math" panose="02040503050406030204" pitchFamily="18" charset="0"/>
                              <a:cs typeface="Roboto" panose="02000000000000000000" pitchFamily="2" charset="0"/>
                            </a:rPr>
                            <m:t>𝑥</m:t>
                          </m:r>
                        </m:sub>
                      </m:sSub>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15" name="Tekstvak 14"/>
                <p:cNvSpPr txBox="1">
                  <a:spLocks noRot="1" noChangeAspect="1" noMove="1" noResize="1" noEditPoints="1" noAdjustHandles="1" noChangeArrowheads="1" noChangeShapeType="1" noTextEdit="1"/>
                </p:cNvSpPr>
                <p:nvPr/>
              </p:nvSpPr>
              <p:spPr>
                <a:xfrm>
                  <a:off x="8213861" y="2644364"/>
                  <a:ext cx="2081019" cy="369332"/>
                </a:xfrm>
                <a:prstGeom prst="rect">
                  <a:avLst/>
                </a:prstGeom>
                <a:blipFill>
                  <a:blip r:embed="rId5"/>
                  <a:stretch>
                    <a:fillRect l="-2339" t="-8197" r="-1754" b="-26230"/>
                  </a:stretch>
                </a:blipFill>
              </p:spPr>
              <p:txBody>
                <a:bodyPr/>
                <a:lstStyle/>
                <a:p>
                  <a:r>
                    <a:rPr lang="nl-NL">
                      <a:noFill/>
                    </a:rPr>
                    <a:t> </a:t>
                  </a:r>
                </a:p>
              </p:txBody>
            </p:sp>
          </mc:Fallback>
        </mc:AlternateContent>
        <p:cxnSp>
          <p:nvCxnSpPr>
            <p:cNvPr id="17" name="Rechte verbindingslijn 16"/>
            <p:cNvCxnSpPr>
              <a:stCxn id="12" idx="0"/>
              <a:endCxn id="12" idx="0"/>
            </p:cNvCxnSpPr>
            <p:nvPr/>
          </p:nvCxnSpPr>
          <p:spPr>
            <a:xfrm>
              <a:off x="9254370" y="181209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a:stCxn id="12" idx="0"/>
              <a:endCxn id="10" idx="2"/>
            </p:cNvCxnSpPr>
            <p:nvPr/>
          </p:nvCxnSpPr>
          <p:spPr>
            <a:xfrm flipH="1" flipV="1">
              <a:off x="9254369" y="1726005"/>
              <a:ext cx="1" cy="86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hthoek 19"/>
            <p:cNvSpPr/>
            <p:nvPr/>
          </p:nvSpPr>
          <p:spPr>
            <a:xfrm>
              <a:off x="8823267" y="3139174"/>
              <a:ext cx="862200"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Roboto" panose="02000000000000000000" pitchFamily="2" charset="0"/>
                  <a:ea typeface="Roboto" panose="02000000000000000000" pitchFamily="2" charset="0"/>
                  <a:cs typeface="Roboto" panose="02000000000000000000" pitchFamily="2" charset="0"/>
                </a:rPr>
                <a:t>BallX</a:t>
              </a:r>
              <a:endParaRPr lang="nl-NL" i="1" dirty="0">
                <a:latin typeface="Roboto" panose="02000000000000000000" pitchFamily="2" charset="0"/>
                <a:ea typeface="Roboto" panose="02000000000000000000" pitchFamily="2" charset="0"/>
                <a:cs typeface="Roboto" panose="02000000000000000000" pitchFamily="2" charset="0"/>
              </a:endParaRPr>
            </a:p>
          </p:txBody>
        </p:sp>
        <p:cxnSp>
          <p:nvCxnSpPr>
            <p:cNvPr id="22" name="Rechte verbindingslijn met pijl 21"/>
            <p:cNvCxnSpPr>
              <a:stCxn id="15" idx="2"/>
              <a:endCxn id="20" idx="0"/>
            </p:cNvCxnSpPr>
            <p:nvPr/>
          </p:nvCxnSpPr>
          <p:spPr>
            <a:xfrm flipH="1">
              <a:off x="9254367" y="3013696"/>
              <a:ext cx="4" cy="12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kstvak 22"/>
                <p:cNvSpPr txBox="1"/>
                <p:nvPr/>
              </p:nvSpPr>
              <p:spPr>
                <a:xfrm>
                  <a:off x="9304040" y="3658823"/>
                  <a:ext cx="1404552"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combine(</a:t>
                  </a:r>
                  <a14:m>
                    <m:oMath xmlns:m="http://schemas.openxmlformats.org/officeDocument/2006/math">
                      <m:r>
                        <a:rPr lang="en-US" i="1" dirty="0">
                          <a:latin typeface="Cambria Math" panose="02040503050406030204" pitchFamily="18" charset="0"/>
                          <a:ea typeface="Cambria Math" panose="02040503050406030204" pitchFamily="18" charset="0"/>
                          <a:cs typeface="Roboto" panose="02000000000000000000" pitchFamily="2" charset="0"/>
                        </a:rPr>
                        <m:t>+</m:t>
                      </m:r>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23" name="Tekstvak 22"/>
                <p:cNvSpPr txBox="1">
                  <a:spLocks noRot="1" noChangeAspect="1" noMove="1" noResize="1" noEditPoints="1" noAdjustHandles="1" noChangeArrowheads="1" noChangeShapeType="1" noTextEdit="1"/>
                </p:cNvSpPr>
                <p:nvPr/>
              </p:nvSpPr>
              <p:spPr>
                <a:xfrm>
                  <a:off x="9304040" y="3658823"/>
                  <a:ext cx="1404552" cy="369332"/>
                </a:xfrm>
                <a:prstGeom prst="rect">
                  <a:avLst/>
                </a:prstGeom>
                <a:blipFill>
                  <a:blip r:embed="rId6"/>
                  <a:stretch>
                    <a:fillRect l="-3478" t="-6557" r="-3913" b="-26230"/>
                  </a:stretch>
                </a:blipFill>
              </p:spPr>
              <p:txBody>
                <a:bodyPr/>
                <a:lstStyle/>
                <a:p>
                  <a:r>
                    <a:rPr lang="nl-NL">
                      <a:noFill/>
                    </a:rPr>
                    <a:t> </a:t>
                  </a:r>
                </a:p>
              </p:txBody>
            </p:sp>
          </mc:Fallback>
        </mc:AlternateContent>
        <p:cxnSp>
          <p:nvCxnSpPr>
            <p:cNvPr id="25" name="Rechte verbindingslijn 24"/>
            <p:cNvCxnSpPr>
              <a:stCxn id="20" idx="2"/>
              <a:endCxn id="23" idx="0"/>
            </p:cNvCxnSpPr>
            <p:nvPr/>
          </p:nvCxnSpPr>
          <p:spPr>
            <a:xfrm>
              <a:off x="9254367" y="3613447"/>
              <a:ext cx="751949" cy="453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11" idx="2"/>
              <a:endCxn id="23" idx="0"/>
            </p:cNvCxnSpPr>
            <p:nvPr/>
          </p:nvCxnSpPr>
          <p:spPr>
            <a:xfrm flipH="1">
              <a:off x="10006316" y="3613446"/>
              <a:ext cx="891043" cy="45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kstvak 27"/>
                <p:cNvSpPr txBox="1"/>
                <p:nvPr/>
              </p:nvSpPr>
              <p:spPr>
                <a:xfrm>
                  <a:off x="8116665" y="3968861"/>
                  <a:ext cx="3779304"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map(</a:t>
                  </a:r>
                  <a14:m>
                    <m:oMath xmlns:m="http://schemas.openxmlformats.org/officeDocument/2006/math">
                      <m:r>
                        <a:rPr lang="en-US" i="1" dirty="0">
                          <a:latin typeface="Cambria Math" panose="02040503050406030204" pitchFamily="18" charset="0"/>
                          <a:ea typeface="Cambria Math" panose="02040503050406030204" pitchFamily="18" charset="0"/>
                          <a:cs typeface="Roboto" panose="02000000000000000000" pitchFamily="2" charset="0"/>
                        </a:rPr>
                        <m:t>𝑐</m:t>
                      </m:r>
                      <m:r>
                        <a:rPr lang="en-US" i="1" dirty="0">
                          <a:latin typeface="Cambria Math" panose="02040503050406030204" pitchFamily="18" charset="0"/>
                          <a:ea typeface="Cambria Math" panose="02040503050406030204" pitchFamily="18" charset="0"/>
                          <a:cs typeface="Roboto" panose="02000000000000000000" pitchFamily="2" charset="0"/>
                        </a:rPr>
                        <m:t>→</m:t>
                      </m:r>
                      <m:r>
                        <a:rPr lang="en-US" i="1" dirty="0">
                          <a:latin typeface="Cambria Math" panose="02040503050406030204" pitchFamily="18" charset="0"/>
                          <a:ea typeface="Cambria Math" panose="02040503050406030204" pitchFamily="18" charset="0"/>
                          <a:cs typeface="Roboto" panose="02000000000000000000" pitchFamily="2" charset="0"/>
                        </a:rPr>
                        <m:t>𝐿𝐴𝑟𝑚</m:t>
                      </m:r>
                      <m:r>
                        <a:rPr lang="en-US" i="1" dirty="0">
                          <a:latin typeface="Cambria Math" panose="02040503050406030204" pitchFamily="18" charset="0"/>
                          <a:ea typeface="Cambria Math" panose="02040503050406030204" pitchFamily="18" charset="0"/>
                          <a:cs typeface="Roboto" panose="02000000000000000000" pitchFamily="2" charset="0"/>
                        </a:rPr>
                        <m:t> </m:t>
                      </m:r>
                      <m:r>
                        <a:rPr lang="en-US" i="1" dirty="0">
                          <a:latin typeface="Cambria Math" panose="02040503050406030204" pitchFamily="18" charset="0"/>
                          <a:ea typeface="Cambria Math" panose="02040503050406030204" pitchFamily="18" charset="0"/>
                          <a:cs typeface="Roboto" panose="02000000000000000000" pitchFamily="2" charset="0"/>
                        </a:rPr>
                        <m:t>𝑖𝑓</m:t>
                      </m:r>
                      <m:r>
                        <a:rPr lang="en-US" i="1" dirty="0">
                          <a:latin typeface="Cambria Math" panose="02040503050406030204" pitchFamily="18" charset="0"/>
                          <a:ea typeface="Cambria Math" panose="02040503050406030204" pitchFamily="18" charset="0"/>
                          <a:cs typeface="Roboto" panose="02000000000000000000" pitchFamily="2" charset="0"/>
                        </a:rPr>
                        <m:t> </m:t>
                      </m:r>
                      <m:r>
                        <a:rPr lang="en-US" i="1" dirty="0">
                          <a:latin typeface="Cambria Math" panose="02040503050406030204" pitchFamily="18" charset="0"/>
                          <a:ea typeface="Cambria Math" panose="02040503050406030204" pitchFamily="18" charset="0"/>
                          <a:cs typeface="Roboto" panose="02000000000000000000" pitchFamily="2" charset="0"/>
                        </a:rPr>
                        <m:t>𝑐</m:t>
                      </m:r>
                      <m:r>
                        <a:rPr lang="en-US" i="1" dirty="0">
                          <a:latin typeface="Cambria Math" panose="02040503050406030204" pitchFamily="18" charset="0"/>
                          <a:ea typeface="Cambria Math" panose="02040503050406030204" pitchFamily="18" charset="0"/>
                          <a:cs typeface="Roboto" panose="02000000000000000000" pitchFamily="2" charset="0"/>
                        </a:rPr>
                        <m:t>&gt;0 </m:t>
                      </m:r>
                      <m:r>
                        <a:rPr lang="en-US" i="1" dirty="0">
                          <a:latin typeface="Cambria Math" panose="02040503050406030204" pitchFamily="18" charset="0"/>
                          <a:ea typeface="Cambria Math" panose="02040503050406030204" pitchFamily="18" charset="0"/>
                          <a:cs typeface="Roboto" panose="02000000000000000000" pitchFamily="2" charset="0"/>
                        </a:rPr>
                        <m:t>𝑒𝑙𝑠𝑒</m:t>
                      </m:r>
                      <m:r>
                        <a:rPr lang="en-US" i="1" dirty="0">
                          <a:latin typeface="Cambria Math" panose="02040503050406030204" pitchFamily="18" charset="0"/>
                          <a:ea typeface="Cambria Math" panose="02040503050406030204" pitchFamily="18" charset="0"/>
                          <a:cs typeface="Roboto" panose="02000000000000000000" pitchFamily="2" charset="0"/>
                        </a:rPr>
                        <m:t> </m:t>
                      </m:r>
                      <m:r>
                        <a:rPr lang="en-US" i="1" dirty="0">
                          <a:latin typeface="Cambria Math" panose="02040503050406030204" pitchFamily="18" charset="0"/>
                          <a:ea typeface="Cambria Math" panose="02040503050406030204" pitchFamily="18" charset="0"/>
                          <a:cs typeface="Roboto" panose="02000000000000000000" pitchFamily="2" charset="0"/>
                        </a:rPr>
                        <m:t>𝑅𝐴𝑟𝑚</m:t>
                      </m:r>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28" name="Tekstvak 27"/>
                <p:cNvSpPr txBox="1">
                  <a:spLocks noRot="1" noChangeAspect="1" noMove="1" noResize="1" noEditPoints="1" noAdjustHandles="1" noChangeArrowheads="1" noChangeShapeType="1" noTextEdit="1"/>
                </p:cNvSpPr>
                <p:nvPr/>
              </p:nvSpPr>
              <p:spPr>
                <a:xfrm>
                  <a:off x="8116665" y="3968861"/>
                  <a:ext cx="3779304" cy="369332"/>
                </a:xfrm>
                <a:prstGeom prst="rect">
                  <a:avLst/>
                </a:prstGeom>
                <a:blipFill>
                  <a:blip r:embed="rId7"/>
                  <a:stretch>
                    <a:fillRect l="-1290" t="-6557" r="-645" b="-26230"/>
                  </a:stretch>
                </a:blipFill>
              </p:spPr>
              <p:txBody>
                <a:bodyPr/>
                <a:lstStyle/>
                <a:p>
                  <a:r>
                    <a:rPr lang="nl-NL">
                      <a:noFill/>
                    </a:rPr>
                    <a:t> </a:t>
                  </a:r>
                </a:p>
              </p:txBody>
            </p:sp>
          </mc:Fallback>
        </mc:AlternateContent>
        <p:sp>
          <p:nvSpPr>
            <p:cNvPr id="31" name="Rechthoek 30"/>
            <p:cNvSpPr/>
            <p:nvPr/>
          </p:nvSpPr>
          <p:spPr>
            <a:xfrm>
              <a:off x="9650241" y="4483384"/>
              <a:ext cx="712153"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Arm</a:t>
              </a:r>
              <a:endParaRPr lang="nl-NL" i="1" dirty="0">
                <a:latin typeface="Roboto" panose="02000000000000000000" pitchFamily="2" charset="0"/>
                <a:ea typeface="Roboto" panose="02000000000000000000" pitchFamily="2" charset="0"/>
                <a:cs typeface="Roboto" panose="02000000000000000000" pitchFamily="2" charset="0"/>
              </a:endParaRPr>
            </a:p>
          </p:txBody>
        </p:sp>
        <p:cxnSp>
          <p:nvCxnSpPr>
            <p:cNvPr id="33" name="Rechte verbindingslijn met pijl 32"/>
            <p:cNvCxnSpPr>
              <a:stCxn id="28" idx="2"/>
              <a:endCxn id="31" idx="0"/>
            </p:cNvCxnSpPr>
            <p:nvPr/>
          </p:nvCxnSpPr>
          <p:spPr>
            <a:xfrm>
              <a:off x="10006317" y="4338193"/>
              <a:ext cx="1" cy="145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ijdelijke aanduiding voor dianummer 33"/>
          <p:cNvSpPr>
            <a:spLocks noGrp="1"/>
          </p:cNvSpPr>
          <p:nvPr>
            <p:ph type="sldNum" sz="quarter" idx="12"/>
          </p:nvPr>
        </p:nvSpPr>
        <p:spPr/>
        <p:txBody>
          <a:bodyPr/>
          <a:lstStyle/>
          <a:p>
            <a:fld id="{897D77C9-B7F6-45E3-8A3F-F767EA0FEF98}" type="slidenum">
              <a:rPr lang="nl-NL" smtClean="0"/>
              <a:pPr/>
              <a:t>21</a:t>
            </a:fld>
            <a:r>
              <a:rPr lang="nl-NL"/>
              <a:t> / 26</a:t>
            </a:r>
            <a:endParaRPr lang="nl-NL" dirty="0"/>
          </a:p>
        </p:txBody>
      </p:sp>
      <p:sp>
        <p:nvSpPr>
          <p:cNvPr id="35" name="Tijdelijke aanduiding voor datum 34"/>
          <p:cNvSpPr>
            <a:spLocks noGrp="1"/>
          </p:cNvSpPr>
          <p:nvPr>
            <p:ph type="dt" sz="half" idx="10"/>
          </p:nvPr>
        </p:nvSpPr>
        <p:spPr/>
        <p:txBody>
          <a:bodyPr/>
          <a:lstStyle/>
          <a:p>
            <a:r>
              <a:rPr lang="nl-NL"/>
              <a:t>IEEE SIMPAR 2016</a:t>
            </a:r>
            <a:endParaRPr lang="nl-NL" dirty="0"/>
          </a:p>
        </p:txBody>
      </p:sp>
      <p:sp>
        <p:nvSpPr>
          <p:cNvPr id="36" name="Tijdelijke aanduiding voor voettekst 35"/>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3678057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Implementation: Dealing with old data</a:t>
            </a:r>
            <a:endParaRPr lang="nl-NL" dirty="0"/>
          </a:p>
        </p:txBody>
      </p:sp>
      <p:sp>
        <p:nvSpPr>
          <p:cNvPr id="6" name="Tijdelijke aanduiding voor inhoud 5"/>
          <p:cNvSpPr>
            <a:spLocks noGrp="1"/>
          </p:cNvSpPr>
          <p:nvPr>
            <p:ph idx="1"/>
          </p:nvPr>
        </p:nvSpPr>
        <p:spPr>
          <a:xfrm>
            <a:off x="838202" y="1143001"/>
            <a:ext cx="7108303" cy="5033963"/>
          </a:xfrm>
        </p:spPr>
        <p:txBody>
          <a:bodyPr>
            <a:normAutofit/>
          </a:bodyPr>
          <a:lstStyle/>
          <a:p>
            <a:r>
              <a:rPr lang="en-US" sz="2400" dirty="0" err="1"/>
              <a:t>CombineLatest</a:t>
            </a:r>
            <a:r>
              <a:rPr lang="en-US" sz="2400" dirty="0"/>
              <a:t> takes the latest value from a set of streams</a:t>
            </a:r>
          </a:p>
          <a:p>
            <a:r>
              <a:rPr lang="en-US" sz="2400" dirty="0"/>
              <a:t>There can be a large time difference between the insertion times of the item in each stream</a:t>
            </a:r>
          </a:p>
          <a:p>
            <a:r>
              <a:rPr lang="en-US" sz="2400" dirty="0"/>
              <a:t>Head yaw always contains the most up to date value, but the value of the ball stream might be outdated</a:t>
            </a:r>
            <a:endParaRPr lang="nl-NL" sz="2400" dirty="0"/>
          </a:p>
        </p:txBody>
      </p:sp>
      <p:grpSp>
        <p:nvGrpSpPr>
          <p:cNvPr id="32" name="Groep 31"/>
          <p:cNvGrpSpPr/>
          <p:nvPr/>
        </p:nvGrpSpPr>
        <p:grpSpPr>
          <a:xfrm>
            <a:off x="7903288" y="1199290"/>
            <a:ext cx="3779304" cy="1818484"/>
            <a:chOff x="7903288" y="1199290"/>
            <a:chExt cx="3779304" cy="1818484"/>
          </a:xfrm>
        </p:grpSpPr>
        <p:sp>
          <p:nvSpPr>
            <p:cNvPr id="7" name="Rechthoek 6"/>
            <p:cNvSpPr/>
            <p:nvPr/>
          </p:nvSpPr>
          <p:spPr>
            <a:xfrm>
              <a:off x="9951931" y="1199290"/>
              <a:ext cx="1464101"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Head yaw</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8" name="Rechthoek 7"/>
            <p:cNvSpPr/>
            <p:nvPr/>
          </p:nvSpPr>
          <p:spPr>
            <a:xfrm>
              <a:off x="8609891" y="1199292"/>
              <a:ext cx="862200"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Roboto" panose="02000000000000000000" pitchFamily="2" charset="0"/>
                  <a:ea typeface="Roboto" panose="02000000000000000000" pitchFamily="2" charset="0"/>
                  <a:cs typeface="Roboto" panose="02000000000000000000" pitchFamily="2" charset="0"/>
                </a:rPr>
                <a:t>BallX</a:t>
              </a:r>
              <a:endParaRPr lang="nl-NL" i="1" dirty="0">
                <a:latin typeface="Roboto" panose="02000000000000000000" pitchFamily="2" charset="0"/>
                <a:ea typeface="Roboto" panose="02000000000000000000" pitchFamily="2" charset="0"/>
                <a:cs typeface="Roboto" panose="02000000000000000000" pitchFamily="2" charset="0"/>
              </a:endParaRPr>
            </a:p>
          </p:txBody>
        </p:sp>
        <mc:AlternateContent xmlns:mc="http://schemas.openxmlformats.org/markup-compatibility/2006">
          <mc:Choice xmlns:a14="http://schemas.microsoft.com/office/drawing/2010/main" Requires="a14">
            <p:sp>
              <p:nvSpPr>
                <p:cNvPr id="9" name="Tekstvak 8"/>
                <p:cNvSpPr txBox="1"/>
                <p:nvPr/>
              </p:nvSpPr>
              <p:spPr>
                <a:xfrm>
                  <a:off x="9090663" y="1718940"/>
                  <a:ext cx="1404552"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combine(</a:t>
                  </a:r>
                  <a14:m>
                    <m:oMath xmlns:m="http://schemas.openxmlformats.org/officeDocument/2006/math">
                      <m:r>
                        <a:rPr lang="en-US" i="1" dirty="0">
                          <a:latin typeface="Cambria Math" panose="02040503050406030204" pitchFamily="18" charset="0"/>
                          <a:ea typeface="Cambria Math" panose="02040503050406030204" pitchFamily="18" charset="0"/>
                          <a:cs typeface="Roboto" panose="02000000000000000000" pitchFamily="2" charset="0"/>
                        </a:rPr>
                        <m:t>+</m:t>
                      </m:r>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9" name="Tekstvak 8"/>
                <p:cNvSpPr txBox="1">
                  <a:spLocks noRot="1" noChangeAspect="1" noMove="1" noResize="1" noEditPoints="1" noAdjustHandles="1" noChangeArrowheads="1" noChangeShapeType="1" noTextEdit="1"/>
                </p:cNvSpPr>
                <p:nvPr/>
              </p:nvSpPr>
              <p:spPr>
                <a:xfrm>
                  <a:off x="9090663" y="1718940"/>
                  <a:ext cx="1404552" cy="369332"/>
                </a:xfrm>
                <a:prstGeom prst="rect">
                  <a:avLst/>
                </a:prstGeom>
                <a:blipFill>
                  <a:blip r:embed="rId2"/>
                  <a:stretch>
                    <a:fillRect l="-3463" t="-8197" r="-3463" b="-26230"/>
                  </a:stretch>
                </a:blipFill>
              </p:spPr>
              <p:txBody>
                <a:bodyPr/>
                <a:lstStyle/>
                <a:p>
                  <a:r>
                    <a:rPr lang="nl-NL">
                      <a:noFill/>
                    </a:rPr>
                    <a:t> </a:t>
                  </a:r>
                </a:p>
              </p:txBody>
            </p:sp>
          </mc:Fallback>
        </mc:AlternateContent>
        <p:cxnSp>
          <p:nvCxnSpPr>
            <p:cNvPr id="10" name="Rechte verbindingslijn 9"/>
            <p:cNvCxnSpPr>
              <a:stCxn id="8" idx="2"/>
              <a:endCxn id="9" idx="0"/>
            </p:cNvCxnSpPr>
            <p:nvPr/>
          </p:nvCxnSpPr>
          <p:spPr>
            <a:xfrm>
              <a:off x="9040991" y="1673565"/>
              <a:ext cx="751948" cy="45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p:cNvCxnSpPr>
              <a:stCxn id="7" idx="2"/>
              <a:endCxn id="9" idx="0"/>
            </p:cNvCxnSpPr>
            <p:nvPr/>
          </p:nvCxnSpPr>
          <p:spPr>
            <a:xfrm flipH="1">
              <a:off x="9792939" y="1673563"/>
              <a:ext cx="891043" cy="45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kstvak 11"/>
                <p:cNvSpPr txBox="1"/>
                <p:nvPr/>
              </p:nvSpPr>
              <p:spPr>
                <a:xfrm>
                  <a:off x="7903288" y="2028979"/>
                  <a:ext cx="3779304"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map(</a:t>
                  </a:r>
                  <a14:m>
                    <m:oMath xmlns:m="http://schemas.openxmlformats.org/officeDocument/2006/math">
                      <m:r>
                        <a:rPr lang="en-US" i="1" dirty="0">
                          <a:latin typeface="Cambria Math" panose="02040503050406030204" pitchFamily="18" charset="0"/>
                          <a:ea typeface="Cambria Math" panose="02040503050406030204" pitchFamily="18" charset="0"/>
                          <a:cs typeface="Roboto" panose="02000000000000000000" pitchFamily="2" charset="0"/>
                        </a:rPr>
                        <m:t>𝑐</m:t>
                      </m:r>
                      <m:r>
                        <a:rPr lang="en-US" i="1" dirty="0">
                          <a:latin typeface="Cambria Math" panose="02040503050406030204" pitchFamily="18" charset="0"/>
                          <a:ea typeface="Cambria Math" panose="02040503050406030204" pitchFamily="18" charset="0"/>
                          <a:cs typeface="Roboto" panose="02000000000000000000" pitchFamily="2" charset="0"/>
                        </a:rPr>
                        <m:t>→</m:t>
                      </m:r>
                      <m:r>
                        <a:rPr lang="en-US" i="1" dirty="0">
                          <a:latin typeface="Cambria Math" panose="02040503050406030204" pitchFamily="18" charset="0"/>
                          <a:ea typeface="Cambria Math" panose="02040503050406030204" pitchFamily="18" charset="0"/>
                          <a:cs typeface="Roboto" panose="02000000000000000000" pitchFamily="2" charset="0"/>
                        </a:rPr>
                        <m:t>𝐿𝐴𝑟𝑚</m:t>
                      </m:r>
                      <m:r>
                        <a:rPr lang="en-US" i="1" dirty="0">
                          <a:latin typeface="Cambria Math" panose="02040503050406030204" pitchFamily="18" charset="0"/>
                          <a:ea typeface="Cambria Math" panose="02040503050406030204" pitchFamily="18" charset="0"/>
                          <a:cs typeface="Roboto" panose="02000000000000000000" pitchFamily="2" charset="0"/>
                        </a:rPr>
                        <m:t> </m:t>
                      </m:r>
                      <m:r>
                        <a:rPr lang="en-US" i="1" dirty="0">
                          <a:latin typeface="Cambria Math" panose="02040503050406030204" pitchFamily="18" charset="0"/>
                          <a:ea typeface="Cambria Math" panose="02040503050406030204" pitchFamily="18" charset="0"/>
                          <a:cs typeface="Roboto" panose="02000000000000000000" pitchFamily="2" charset="0"/>
                        </a:rPr>
                        <m:t>𝑖𝑓</m:t>
                      </m:r>
                      <m:r>
                        <a:rPr lang="en-US" i="1" dirty="0">
                          <a:latin typeface="Cambria Math" panose="02040503050406030204" pitchFamily="18" charset="0"/>
                          <a:ea typeface="Cambria Math" panose="02040503050406030204" pitchFamily="18" charset="0"/>
                          <a:cs typeface="Roboto" panose="02000000000000000000" pitchFamily="2" charset="0"/>
                        </a:rPr>
                        <m:t> </m:t>
                      </m:r>
                      <m:r>
                        <a:rPr lang="en-US" i="1" dirty="0">
                          <a:latin typeface="Cambria Math" panose="02040503050406030204" pitchFamily="18" charset="0"/>
                          <a:ea typeface="Cambria Math" panose="02040503050406030204" pitchFamily="18" charset="0"/>
                          <a:cs typeface="Roboto" panose="02000000000000000000" pitchFamily="2" charset="0"/>
                        </a:rPr>
                        <m:t>𝑐</m:t>
                      </m:r>
                      <m:r>
                        <a:rPr lang="en-US" i="1" dirty="0">
                          <a:latin typeface="Cambria Math" panose="02040503050406030204" pitchFamily="18" charset="0"/>
                          <a:ea typeface="Cambria Math" panose="02040503050406030204" pitchFamily="18" charset="0"/>
                          <a:cs typeface="Roboto" panose="02000000000000000000" pitchFamily="2" charset="0"/>
                        </a:rPr>
                        <m:t>&gt;0 </m:t>
                      </m:r>
                      <m:r>
                        <a:rPr lang="en-US" i="1" dirty="0">
                          <a:latin typeface="Cambria Math" panose="02040503050406030204" pitchFamily="18" charset="0"/>
                          <a:ea typeface="Cambria Math" panose="02040503050406030204" pitchFamily="18" charset="0"/>
                          <a:cs typeface="Roboto" panose="02000000000000000000" pitchFamily="2" charset="0"/>
                        </a:rPr>
                        <m:t>𝑒𝑙𝑠𝑒</m:t>
                      </m:r>
                      <m:r>
                        <a:rPr lang="en-US" i="1" dirty="0">
                          <a:latin typeface="Cambria Math" panose="02040503050406030204" pitchFamily="18" charset="0"/>
                          <a:ea typeface="Cambria Math" panose="02040503050406030204" pitchFamily="18" charset="0"/>
                          <a:cs typeface="Roboto" panose="02000000000000000000" pitchFamily="2" charset="0"/>
                        </a:rPr>
                        <m:t> </m:t>
                      </m:r>
                      <m:r>
                        <a:rPr lang="en-US" i="1" dirty="0">
                          <a:latin typeface="Cambria Math" panose="02040503050406030204" pitchFamily="18" charset="0"/>
                          <a:ea typeface="Cambria Math" panose="02040503050406030204" pitchFamily="18" charset="0"/>
                          <a:cs typeface="Roboto" panose="02000000000000000000" pitchFamily="2" charset="0"/>
                        </a:rPr>
                        <m:t>𝑅𝐴𝑟𝑚</m:t>
                      </m:r>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12" name="Tekstvak 11"/>
                <p:cNvSpPr txBox="1">
                  <a:spLocks noRot="1" noChangeAspect="1" noMove="1" noResize="1" noEditPoints="1" noAdjustHandles="1" noChangeArrowheads="1" noChangeShapeType="1" noTextEdit="1"/>
                </p:cNvSpPr>
                <p:nvPr/>
              </p:nvSpPr>
              <p:spPr>
                <a:xfrm>
                  <a:off x="7903288" y="2028979"/>
                  <a:ext cx="3779304" cy="369332"/>
                </a:xfrm>
                <a:prstGeom prst="rect">
                  <a:avLst/>
                </a:prstGeom>
                <a:blipFill>
                  <a:blip r:embed="rId3"/>
                  <a:stretch>
                    <a:fillRect l="-1290" t="-8333" r="-645" b="-28333"/>
                  </a:stretch>
                </a:blipFill>
              </p:spPr>
              <p:txBody>
                <a:bodyPr/>
                <a:lstStyle/>
                <a:p>
                  <a:r>
                    <a:rPr lang="nl-NL">
                      <a:noFill/>
                    </a:rPr>
                    <a:t> </a:t>
                  </a:r>
                </a:p>
              </p:txBody>
            </p:sp>
          </mc:Fallback>
        </mc:AlternateContent>
        <p:sp>
          <p:nvSpPr>
            <p:cNvPr id="13" name="Rechthoek 12"/>
            <p:cNvSpPr/>
            <p:nvPr/>
          </p:nvSpPr>
          <p:spPr>
            <a:xfrm>
              <a:off x="9436864" y="2543501"/>
              <a:ext cx="712153"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Arm</a:t>
              </a:r>
              <a:endParaRPr lang="nl-NL" i="1" dirty="0">
                <a:latin typeface="Roboto" panose="02000000000000000000" pitchFamily="2" charset="0"/>
                <a:ea typeface="Roboto" panose="02000000000000000000" pitchFamily="2" charset="0"/>
                <a:cs typeface="Roboto" panose="02000000000000000000" pitchFamily="2" charset="0"/>
              </a:endParaRPr>
            </a:p>
          </p:txBody>
        </p:sp>
        <p:cxnSp>
          <p:nvCxnSpPr>
            <p:cNvPr id="14" name="Rechte verbindingslijn met pijl 13"/>
            <p:cNvCxnSpPr>
              <a:stCxn id="12" idx="2"/>
              <a:endCxn id="13" idx="0"/>
            </p:cNvCxnSpPr>
            <p:nvPr/>
          </p:nvCxnSpPr>
          <p:spPr>
            <a:xfrm>
              <a:off x="9792940" y="2398311"/>
              <a:ext cx="1" cy="145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ep 33"/>
          <p:cNvGrpSpPr/>
          <p:nvPr/>
        </p:nvGrpSpPr>
        <p:grpSpPr>
          <a:xfrm>
            <a:off x="7023535" y="3576842"/>
            <a:ext cx="5163465" cy="2745311"/>
            <a:chOff x="7023535" y="3576842"/>
            <a:chExt cx="5163465" cy="2745311"/>
          </a:xfrm>
        </p:grpSpPr>
        <p:sp>
          <p:nvSpPr>
            <p:cNvPr id="15" name="Rechthoek 14"/>
            <p:cNvSpPr/>
            <p:nvPr/>
          </p:nvSpPr>
          <p:spPr>
            <a:xfrm>
              <a:off x="9762598" y="3576842"/>
              <a:ext cx="1464101"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Head yaw</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6" name="Rechthoek 15"/>
            <p:cNvSpPr/>
            <p:nvPr/>
          </p:nvSpPr>
          <p:spPr>
            <a:xfrm>
              <a:off x="8420557" y="3576844"/>
              <a:ext cx="862200"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Roboto" panose="02000000000000000000" pitchFamily="2" charset="0"/>
                  <a:ea typeface="Roboto" panose="02000000000000000000" pitchFamily="2" charset="0"/>
                  <a:cs typeface="Roboto" panose="02000000000000000000" pitchFamily="2" charset="0"/>
                </a:rPr>
                <a:t>BallX</a:t>
              </a:r>
              <a:endParaRPr lang="nl-NL" i="1" dirty="0">
                <a:latin typeface="Roboto" panose="02000000000000000000" pitchFamily="2" charset="0"/>
                <a:ea typeface="Roboto" panose="02000000000000000000" pitchFamily="2" charset="0"/>
                <a:cs typeface="Roboto" panose="02000000000000000000" pitchFamily="2" charset="0"/>
              </a:endParaRPr>
            </a:p>
          </p:txBody>
        </p:sp>
        <mc:AlternateContent xmlns:mc="http://schemas.openxmlformats.org/markup-compatibility/2006">
          <mc:Choice xmlns:a14="http://schemas.microsoft.com/office/drawing/2010/main" Requires="a14">
            <p:sp>
              <p:nvSpPr>
                <p:cNvPr id="17" name="Tekstvak 16"/>
                <p:cNvSpPr txBox="1"/>
                <p:nvPr/>
              </p:nvSpPr>
              <p:spPr>
                <a:xfrm>
                  <a:off x="7023535" y="4564580"/>
                  <a:ext cx="5163465"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combine(</a:t>
                  </a:r>
                  <a14:m>
                    <m:oMath xmlns:m="http://schemas.openxmlformats.org/officeDocument/2006/math">
                      <m:r>
                        <a:rPr lang="en-US" i="1">
                          <a:latin typeface="Cambria Math" panose="02040503050406030204" pitchFamily="18" charset="0"/>
                          <a:ea typeface="Roboto" panose="02000000000000000000" pitchFamily="2" charset="0"/>
                          <a:cs typeface="Roboto" panose="02000000000000000000" pitchFamily="2" charset="0"/>
                        </a:rPr>
                        <m:t>h𝑦</m:t>
                      </m:r>
                      <m:r>
                        <a:rPr lang="en-US" i="1">
                          <a:latin typeface="Cambria Math" panose="02040503050406030204" pitchFamily="18" charset="0"/>
                          <a:ea typeface="Roboto" panose="02000000000000000000" pitchFamily="2" charset="0"/>
                          <a:cs typeface="Roboto" panose="02000000000000000000" pitchFamily="2" charset="0"/>
                        </a:rPr>
                        <m:t>,</m:t>
                      </m:r>
                      <m:r>
                        <a:rPr lang="en-US" i="1">
                          <a:latin typeface="Cambria Math" panose="02040503050406030204" pitchFamily="18" charset="0"/>
                          <a:ea typeface="Roboto" panose="02000000000000000000" pitchFamily="2" charset="0"/>
                          <a:cs typeface="Roboto" panose="02000000000000000000" pitchFamily="2" charset="0"/>
                        </a:rPr>
                        <m:t>𝑏𝑎</m:t>
                      </m:r>
                      <m:r>
                        <a:rPr lang="en-US" i="1">
                          <a:latin typeface="Cambria Math" panose="02040503050406030204" pitchFamily="18" charset="0"/>
                          <a:ea typeface="Cambria Math" panose="02040503050406030204" pitchFamily="18" charset="0"/>
                          <a:cs typeface="Roboto" panose="02000000000000000000" pitchFamily="2" charset="0"/>
                        </a:rPr>
                        <m:t>→{</m:t>
                      </m:r>
                      <m:r>
                        <a:rPr lang="en-US" i="1">
                          <a:latin typeface="Cambria Math" panose="02040503050406030204" pitchFamily="18" charset="0"/>
                          <a:ea typeface="Cambria Math" panose="02040503050406030204" pitchFamily="18" charset="0"/>
                          <a:cs typeface="Roboto" panose="02000000000000000000" pitchFamily="2" charset="0"/>
                        </a:rPr>
                        <m:t>𝜃</m:t>
                      </m:r>
                      <m:r>
                        <a:rPr lang="en-US" i="1">
                          <a:latin typeface="Cambria Math" panose="02040503050406030204" pitchFamily="18" charset="0"/>
                          <a:ea typeface="Cambria Math" panose="02040503050406030204" pitchFamily="18" charset="0"/>
                          <a:cs typeface="Roboto" panose="02000000000000000000" pitchFamily="2" charset="0"/>
                        </a:rPr>
                        <m:t>:</m:t>
                      </m:r>
                      <m:r>
                        <a:rPr lang="en-US" i="1">
                          <a:latin typeface="Cambria Math" panose="02040503050406030204" pitchFamily="18" charset="0"/>
                          <a:ea typeface="Cambria Math" panose="02040503050406030204" pitchFamily="18" charset="0"/>
                          <a:cs typeface="Roboto" panose="02000000000000000000" pitchFamily="2" charset="0"/>
                        </a:rPr>
                        <m:t>h</m:t>
                      </m:r>
                      <m:sSub>
                        <m:sSubPr>
                          <m:ctrlPr>
                            <a:rPr lang="en-US" i="1">
                              <a:latin typeface="Cambria Math" panose="02040503050406030204" pitchFamily="18" charset="0"/>
                              <a:ea typeface="Cambria Math" panose="02040503050406030204" pitchFamily="18" charset="0"/>
                              <a:cs typeface="Roboto" panose="02000000000000000000" pitchFamily="2" charset="0"/>
                            </a:rPr>
                          </m:ctrlPr>
                        </m:sSubPr>
                        <m:e>
                          <m:r>
                            <a:rPr lang="en-US" i="1">
                              <a:latin typeface="Cambria Math" panose="02040503050406030204" pitchFamily="18" charset="0"/>
                              <a:ea typeface="Cambria Math" panose="02040503050406030204" pitchFamily="18" charset="0"/>
                              <a:cs typeface="Roboto" panose="02000000000000000000" pitchFamily="2" charset="0"/>
                            </a:rPr>
                            <m:t>𝑦</m:t>
                          </m:r>
                        </m:e>
                        <m:sub>
                          <m:r>
                            <a:rPr lang="en-US" i="1">
                              <a:latin typeface="Cambria Math" panose="02040503050406030204" pitchFamily="18" charset="0"/>
                              <a:ea typeface="Cambria Math" panose="02040503050406030204" pitchFamily="18" charset="0"/>
                              <a:cs typeface="Roboto" panose="02000000000000000000" pitchFamily="2" charset="0"/>
                            </a:rPr>
                            <m:t>𝑣𝑎𝑙</m:t>
                          </m:r>
                        </m:sub>
                      </m:sSub>
                      <m:r>
                        <a:rPr lang="en-US" i="1">
                          <a:latin typeface="Cambria Math" panose="02040503050406030204" pitchFamily="18" charset="0"/>
                          <a:ea typeface="Cambria Math" panose="02040503050406030204" pitchFamily="18" charset="0"/>
                          <a:cs typeface="Roboto" panose="02000000000000000000" pitchFamily="2" charset="0"/>
                        </a:rPr>
                        <m:t>+</m:t>
                      </m:r>
                      <m:r>
                        <a:rPr lang="en-US" i="1">
                          <a:latin typeface="Cambria Math" panose="02040503050406030204" pitchFamily="18" charset="0"/>
                          <a:ea typeface="Cambria Math" panose="02040503050406030204" pitchFamily="18" charset="0"/>
                          <a:cs typeface="Roboto" panose="02000000000000000000" pitchFamily="2" charset="0"/>
                        </a:rPr>
                        <m:t>𝑏</m:t>
                      </m:r>
                      <m:sSub>
                        <m:sSubPr>
                          <m:ctrlPr>
                            <a:rPr lang="en-US" i="1">
                              <a:latin typeface="Cambria Math" panose="02040503050406030204" pitchFamily="18" charset="0"/>
                              <a:ea typeface="Cambria Math" panose="02040503050406030204" pitchFamily="18" charset="0"/>
                              <a:cs typeface="Roboto" panose="02000000000000000000" pitchFamily="2" charset="0"/>
                            </a:rPr>
                          </m:ctrlPr>
                        </m:sSubPr>
                        <m:e>
                          <m:r>
                            <a:rPr lang="en-US" i="1">
                              <a:latin typeface="Cambria Math" panose="02040503050406030204" pitchFamily="18" charset="0"/>
                              <a:ea typeface="Cambria Math" panose="02040503050406030204" pitchFamily="18" charset="0"/>
                              <a:cs typeface="Roboto" panose="02000000000000000000" pitchFamily="2" charset="0"/>
                            </a:rPr>
                            <m:t>𝑎</m:t>
                          </m:r>
                        </m:e>
                        <m:sub>
                          <m:r>
                            <a:rPr lang="en-US" i="1">
                              <a:latin typeface="Cambria Math" panose="02040503050406030204" pitchFamily="18" charset="0"/>
                              <a:ea typeface="Cambria Math" panose="02040503050406030204" pitchFamily="18" charset="0"/>
                              <a:cs typeface="Roboto" panose="02000000000000000000" pitchFamily="2" charset="0"/>
                            </a:rPr>
                            <m:t>𝑣𝑎𝑙</m:t>
                          </m:r>
                        </m:sub>
                      </m:sSub>
                      <m:r>
                        <a:rPr lang="en-US" i="1">
                          <a:latin typeface="Cambria Math" panose="02040503050406030204" pitchFamily="18" charset="0"/>
                          <a:ea typeface="Cambria Math" panose="02040503050406030204" pitchFamily="18" charset="0"/>
                          <a:cs typeface="Roboto" panose="02000000000000000000" pitchFamily="2" charset="0"/>
                        </a:rPr>
                        <m:t>,</m:t>
                      </m:r>
                      <m:r>
                        <a:rPr lang="en-US" i="1">
                          <a:latin typeface="Cambria Math" panose="02040503050406030204" pitchFamily="18" charset="0"/>
                          <a:ea typeface="Cambria Math" panose="02040503050406030204" pitchFamily="18" charset="0"/>
                          <a:cs typeface="Roboto" panose="02000000000000000000" pitchFamily="2" charset="0"/>
                        </a:rPr>
                        <m:t>𝑡</m:t>
                      </m:r>
                      <m:r>
                        <a:rPr lang="en-US" i="1">
                          <a:latin typeface="Cambria Math" panose="02040503050406030204" pitchFamily="18" charset="0"/>
                          <a:ea typeface="Cambria Math" panose="02040503050406030204" pitchFamily="18" charset="0"/>
                          <a:cs typeface="Roboto" panose="02000000000000000000" pitchFamily="2" charset="0"/>
                        </a:rPr>
                        <m:t>:</m:t>
                      </m:r>
                      <m:r>
                        <a:rPr lang="en-US" i="1">
                          <a:latin typeface="Cambria Math" panose="02040503050406030204" pitchFamily="18" charset="0"/>
                          <a:ea typeface="Cambria Math" panose="02040503050406030204" pitchFamily="18" charset="0"/>
                          <a:cs typeface="Roboto" panose="02000000000000000000" pitchFamily="2" charset="0"/>
                        </a:rPr>
                        <m:t>h</m:t>
                      </m:r>
                      <m:sSub>
                        <m:sSubPr>
                          <m:ctrlPr>
                            <a:rPr lang="en-US" i="1">
                              <a:latin typeface="Cambria Math" panose="02040503050406030204" pitchFamily="18" charset="0"/>
                              <a:ea typeface="Cambria Math" panose="02040503050406030204" pitchFamily="18" charset="0"/>
                              <a:cs typeface="Roboto" panose="02000000000000000000" pitchFamily="2" charset="0"/>
                            </a:rPr>
                          </m:ctrlPr>
                        </m:sSubPr>
                        <m:e>
                          <m:r>
                            <a:rPr lang="en-US" i="1">
                              <a:latin typeface="Cambria Math" panose="02040503050406030204" pitchFamily="18" charset="0"/>
                              <a:ea typeface="Cambria Math" panose="02040503050406030204" pitchFamily="18" charset="0"/>
                              <a:cs typeface="Roboto" panose="02000000000000000000" pitchFamily="2" charset="0"/>
                            </a:rPr>
                            <m:t>𝑦</m:t>
                          </m:r>
                        </m:e>
                        <m:sub>
                          <m:r>
                            <a:rPr lang="en-US" i="1">
                              <a:latin typeface="Cambria Math" panose="02040503050406030204" pitchFamily="18" charset="0"/>
                              <a:ea typeface="Cambria Math" panose="02040503050406030204" pitchFamily="18" charset="0"/>
                              <a:cs typeface="Roboto" panose="02000000000000000000" pitchFamily="2" charset="0"/>
                            </a:rPr>
                            <m:t>𝑡</m:t>
                          </m:r>
                        </m:sub>
                      </m:sSub>
                      <m:r>
                        <a:rPr lang="en-US" i="1">
                          <a:latin typeface="Cambria Math" panose="02040503050406030204" pitchFamily="18" charset="0"/>
                          <a:ea typeface="Cambria Math" panose="02040503050406030204" pitchFamily="18" charset="0"/>
                          <a:cs typeface="Roboto" panose="02000000000000000000" pitchFamily="2" charset="0"/>
                        </a:rPr>
                        <m:t>−</m:t>
                      </m:r>
                      <m:r>
                        <a:rPr lang="en-US" i="1">
                          <a:latin typeface="Cambria Math" panose="02040503050406030204" pitchFamily="18" charset="0"/>
                          <a:ea typeface="Cambria Math" panose="02040503050406030204" pitchFamily="18" charset="0"/>
                          <a:cs typeface="Roboto" panose="02000000000000000000" pitchFamily="2" charset="0"/>
                        </a:rPr>
                        <m:t>𝑏</m:t>
                      </m:r>
                      <m:sSub>
                        <m:sSubPr>
                          <m:ctrlPr>
                            <a:rPr lang="en-US" i="1">
                              <a:latin typeface="Cambria Math" panose="02040503050406030204" pitchFamily="18" charset="0"/>
                              <a:ea typeface="Cambria Math" panose="02040503050406030204" pitchFamily="18" charset="0"/>
                              <a:cs typeface="Roboto" panose="02000000000000000000" pitchFamily="2" charset="0"/>
                            </a:rPr>
                          </m:ctrlPr>
                        </m:sSubPr>
                        <m:e>
                          <m:r>
                            <a:rPr lang="en-US" i="1">
                              <a:latin typeface="Cambria Math" panose="02040503050406030204" pitchFamily="18" charset="0"/>
                              <a:ea typeface="Cambria Math" panose="02040503050406030204" pitchFamily="18" charset="0"/>
                              <a:cs typeface="Roboto" panose="02000000000000000000" pitchFamily="2" charset="0"/>
                            </a:rPr>
                            <m:t>𝑎</m:t>
                          </m:r>
                        </m:e>
                        <m:sub>
                          <m:r>
                            <a:rPr lang="en-US" i="1">
                              <a:latin typeface="Cambria Math" panose="02040503050406030204" pitchFamily="18" charset="0"/>
                              <a:ea typeface="Cambria Math" panose="02040503050406030204" pitchFamily="18" charset="0"/>
                              <a:cs typeface="Roboto" panose="02000000000000000000" pitchFamily="2" charset="0"/>
                            </a:rPr>
                            <m:t>𝑡</m:t>
                          </m:r>
                        </m:sub>
                      </m:sSub>
                      <m:r>
                        <a:rPr lang="en-US" i="1">
                          <a:latin typeface="Cambria Math" panose="02040503050406030204" pitchFamily="18" charset="0"/>
                          <a:ea typeface="Cambria Math" panose="02040503050406030204" pitchFamily="18" charset="0"/>
                          <a:cs typeface="Roboto" panose="02000000000000000000" pitchFamily="2" charset="0"/>
                        </a:rPr>
                        <m:t>}</m:t>
                      </m:r>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17" name="Tekstvak 16"/>
                <p:cNvSpPr txBox="1">
                  <a:spLocks noRot="1" noChangeAspect="1" noMove="1" noResize="1" noEditPoints="1" noAdjustHandles="1" noChangeArrowheads="1" noChangeShapeType="1" noTextEdit="1"/>
                </p:cNvSpPr>
                <p:nvPr/>
              </p:nvSpPr>
              <p:spPr>
                <a:xfrm>
                  <a:off x="7023535" y="4564580"/>
                  <a:ext cx="5163465" cy="369332"/>
                </a:xfrm>
                <a:prstGeom prst="rect">
                  <a:avLst/>
                </a:prstGeom>
                <a:blipFill>
                  <a:blip r:embed="rId4"/>
                  <a:stretch>
                    <a:fillRect l="-945" t="-8333" r="-354" b="-28333"/>
                  </a:stretch>
                </a:blipFill>
              </p:spPr>
              <p:txBody>
                <a:bodyPr/>
                <a:lstStyle/>
                <a:p>
                  <a:r>
                    <a:rPr lang="nl-NL">
                      <a:noFill/>
                    </a:rPr>
                    <a:t> </a:t>
                  </a:r>
                </a:p>
              </p:txBody>
            </p:sp>
          </mc:Fallback>
        </mc:AlternateContent>
        <p:cxnSp>
          <p:nvCxnSpPr>
            <p:cNvPr id="18" name="Rechte verbindingslijn 17"/>
            <p:cNvCxnSpPr>
              <a:stCxn id="16" idx="2"/>
              <a:endCxn id="17" idx="0"/>
            </p:cNvCxnSpPr>
            <p:nvPr/>
          </p:nvCxnSpPr>
          <p:spPr>
            <a:xfrm>
              <a:off x="8851657" y="4051117"/>
              <a:ext cx="753611" cy="513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a:stCxn id="15" idx="2"/>
              <a:endCxn id="17" idx="0"/>
            </p:cNvCxnSpPr>
            <p:nvPr/>
          </p:nvCxnSpPr>
          <p:spPr>
            <a:xfrm flipH="1">
              <a:off x="9605268" y="4051115"/>
              <a:ext cx="889381" cy="513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kstvak 19"/>
                <p:cNvSpPr txBox="1"/>
                <p:nvPr/>
              </p:nvSpPr>
              <p:spPr>
                <a:xfrm>
                  <a:off x="7713955" y="5271949"/>
                  <a:ext cx="3877985"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map(</a:t>
                  </a:r>
                  <a14:m>
                    <m:oMath xmlns:m="http://schemas.openxmlformats.org/officeDocument/2006/math">
                      <m:r>
                        <a:rPr lang="en-US" i="1" dirty="0">
                          <a:latin typeface="Cambria Math" panose="02040503050406030204" pitchFamily="18" charset="0"/>
                          <a:ea typeface="Cambria Math" panose="02040503050406030204" pitchFamily="18" charset="0"/>
                          <a:cs typeface="Roboto" panose="02000000000000000000" pitchFamily="2" charset="0"/>
                        </a:rPr>
                        <m:t>𝑐</m:t>
                      </m:r>
                      <m:r>
                        <a:rPr lang="en-US" i="1" dirty="0">
                          <a:latin typeface="Cambria Math" panose="02040503050406030204" pitchFamily="18" charset="0"/>
                          <a:ea typeface="Cambria Math" panose="02040503050406030204" pitchFamily="18" charset="0"/>
                          <a:cs typeface="Roboto" panose="02000000000000000000" pitchFamily="2" charset="0"/>
                        </a:rPr>
                        <m:t>→</m:t>
                      </m:r>
                      <m:r>
                        <a:rPr lang="en-US" i="1" dirty="0">
                          <a:latin typeface="Cambria Math" panose="02040503050406030204" pitchFamily="18" charset="0"/>
                          <a:ea typeface="Cambria Math" panose="02040503050406030204" pitchFamily="18" charset="0"/>
                          <a:cs typeface="Roboto" panose="02000000000000000000" pitchFamily="2" charset="0"/>
                        </a:rPr>
                        <m:t>𝐿𝐴𝑟𝑚</m:t>
                      </m:r>
                      <m:r>
                        <a:rPr lang="en-US" i="1" dirty="0">
                          <a:latin typeface="Cambria Math" panose="02040503050406030204" pitchFamily="18" charset="0"/>
                          <a:ea typeface="Cambria Math" panose="02040503050406030204" pitchFamily="18" charset="0"/>
                          <a:cs typeface="Roboto" panose="02000000000000000000" pitchFamily="2" charset="0"/>
                        </a:rPr>
                        <m:t> </m:t>
                      </m:r>
                      <m:r>
                        <a:rPr lang="en-US" i="1" dirty="0">
                          <a:latin typeface="Cambria Math" panose="02040503050406030204" pitchFamily="18" charset="0"/>
                          <a:ea typeface="Cambria Math" panose="02040503050406030204" pitchFamily="18" charset="0"/>
                          <a:cs typeface="Roboto" panose="02000000000000000000" pitchFamily="2" charset="0"/>
                        </a:rPr>
                        <m:t>𝑖𝑓</m:t>
                      </m:r>
                      <m:r>
                        <a:rPr lang="en-US" i="1" dirty="0">
                          <a:latin typeface="Cambria Math" panose="02040503050406030204" pitchFamily="18" charset="0"/>
                          <a:ea typeface="Cambria Math" panose="02040503050406030204" pitchFamily="18" charset="0"/>
                          <a:cs typeface="Roboto" panose="02000000000000000000" pitchFamily="2" charset="0"/>
                        </a:rPr>
                        <m:t> </m:t>
                      </m:r>
                      <m:r>
                        <a:rPr lang="en-US" i="1" dirty="0">
                          <a:latin typeface="Cambria Math" panose="02040503050406030204" pitchFamily="18" charset="0"/>
                          <a:ea typeface="Cambria Math" panose="02040503050406030204" pitchFamily="18" charset="0"/>
                          <a:cs typeface="Roboto" panose="02000000000000000000" pitchFamily="2" charset="0"/>
                        </a:rPr>
                        <m:t>𝑐</m:t>
                      </m:r>
                      <m:r>
                        <a:rPr lang="en-US" i="1" dirty="0">
                          <a:latin typeface="Cambria Math" panose="02040503050406030204" pitchFamily="18" charset="0"/>
                          <a:ea typeface="Cambria Math" panose="02040503050406030204" pitchFamily="18" charset="0"/>
                          <a:cs typeface="Roboto" panose="02000000000000000000" pitchFamily="2" charset="0"/>
                        </a:rPr>
                        <m:t>&gt;0 </m:t>
                      </m:r>
                      <m:r>
                        <a:rPr lang="en-US" i="1" dirty="0">
                          <a:latin typeface="Cambria Math" panose="02040503050406030204" pitchFamily="18" charset="0"/>
                          <a:ea typeface="Cambria Math" panose="02040503050406030204" pitchFamily="18" charset="0"/>
                          <a:cs typeface="Roboto" panose="02000000000000000000" pitchFamily="2" charset="0"/>
                        </a:rPr>
                        <m:t>𝑒𝑙𝑠𝑒</m:t>
                      </m:r>
                      <m:r>
                        <a:rPr lang="en-US" i="1" dirty="0">
                          <a:latin typeface="Cambria Math" panose="02040503050406030204" pitchFamily="18" charset="0"/>
                          <a:ea typeface="Cambria Math" panose="02040503050406030204" pitchFamily="18" charset="0"/>
                          <a:cs typeface="Roboto" panose="02000000000000000000" pitchFamily="2" charset="0"/>
                        </a:rPr>
                        <m:t> </m:t>
                      </m:r>
                      <m:r>
                        <a:rPr lang="en-US" i="1" dirty="0">
                          <a:latin typeface="Cambria Math" panose="02040503050406030204" pitchFamily="18" charset="0"/>
                          <a:ea typeface="Cambria Math" panose="02040503050406030204" pitchFamily="18" charset="0"/>
                          <a:cs typeface="Roboto" panose="02000000000000000000" pitchFamily="2" charset="0"/>
                        </a:rPr>
                        <m:t>𝑅𝐴𝑟𝑚</m:t>
                      </m:r>
                    </m:oMath>
                  </a14:m>
                  <a:r>
                    <a:rPr lang="en-US" dirty="0">
                      <a:latin typeface="Roboto" panose="02000000000000000000" pitchFamily="2" charset="0"/>
                      <a:ea typeface="Roboto" panose="02000000000000000000" pitchFamily="2" charset="0"/>
                      <a:cs typeface="Roboto" panose="02000000000000000000" pitchFamily="2" charset="0"/>
                    </a:rPr>
                    <a:t>) 	</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20" name="Tekstvak 19"/>
                <p:cNvSpPr txBox="1">
                  <a:spLocks noRot="1" noChangeAspect="1" noMove="1" noResize="1" noEditPoints="1" noAdjustHandles="1" noChangeArrowheads="1" noChangeShapeType="1" noTextEdit="1"/>
                </p:cNvSpPr>
                <p:nvPr/>
              </p:nvSpPr>
              <p:spPr>
                <a:xfrm>
                  <a:off x="7713955" y="5271949"/>
                  <a:ext cx="3877985" cy="369332"/>
                </a:xfrm>
                <a:prstGeom prst="rect">
                  <a:avLst/>
                </a:prstGeom>
                <a:blipFill>
                  <a:blip r:embed="rId5"/>
                  <a:stretch>
                    <a:fillRect l="-1256" t="-8333" b="-28333"/>
                  </a:stretch>
                </a:blipFill>
              </p:spPr>
              <p:txBody>
                <a:bodyPr/>
                <a:lstStyle/>
                <a:p>
                  <a:r>
                    <a:rPr lang="nl-NL">
                      <a:noFill/>
                    </a:rPr>
                    <a:t> </a:t>
                  </a:r>
                </a:p>
              </p:txBody>
            </p:sp>
          </mc:Fallback>
        </mc:AlternateContent>
        <p:sp>
          <p:nvSpPr>
            <p:cNvPr id="21" name="Rechthoek 20"/>
            <p:cNvSpPr/>
            <p:nvPr/>
          </p:nvSpPr>
          <p:spPr>
            <a:xfrm>
              <a:off x="9296870" y="5847880"/>
              <a:ext cx="712153"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Arm</a:t>
              </a:r>
              <a:endParaRPr lang="nl-NL" i="1" dirty="0">
                <a:latin typeface="Roboto" panose="02000000000000000000" pitchFamily="2" charset="0"/>
                <a:ea typeface="Roboto" panose="02000000000000000000" pitchFamily="2" charset="0"/>
                <a:cs typeface="Roboto" panose="02000000000000000000" pitchFamily="2" charset="0"/>
              </a:endParaRPr>
            </a:p>
          </p:txBody>
        </p:sp>
        <p:cxnSp>
          <p:nvCxnSpPr>
            <p:cNvPr id="22" name="Rechte verbindingslijn met pijl 21"/>
            <p:cNvCxnSpPr>
              <a:stCxn id="20" idx="2"/>
              <a:endCxn id="21" idx="0"/>
            </p:cNvCxnSpPr>
            <p:nvPr/>
          </p:nvCxnSpPr>
          <p:spPr>
            <a:xfrm flipH="1">
              <a:off x="9652947" y="5641281"/>
              <a:ext cx="1" cy="206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8351196" y="4128223"/>
              <a:ext cx="1290738"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timestamp</a:t>
              </a:r>
              <a:endParaRPr lang="nl-NL" dirty="0">
                <a:latin typeface="Roboto" panose="02000000000000000000" pitchFamily="2" charset="0"/>
                <a:ea typeface="Roboto" panose="02000000000000000000" pitchFamily="2" charset="0"/>
                <a:cs typeface="Roboto" panose="02000000000000000000" pitchFamily="2" charset="0"/>
              </a:endParaRPr>
            </a:p>
          </p:txBody>
        </p:sp>
        <p:sp>
          <p:nvSpPr>
            <p:cNvPr id="24" name="Tekstvak 23"/>
            <p:cNvSpPr txBox="1"/>
            <p:nvPr/>
          </p:nvSpPr>
          <p:spPr>
            <a:xfrm>
              <a:off x="9606769" y="4135155"/>
              <a:ext cx="1290738"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timestamp</a:t>
              </a:r>
              <a:endParaRPr lang="nl-NL" dirty="0">
                <a:latin typeface="Roboto" panose="02000000000000000000" pitchFamily="2" charset="0"/>
                <a:ea typeface="Roboto" panose="02000000000000000000" pitchFamily="2" charset="0"/>
                <a:cs typeface="Roboto" panose="02000000000000000000" pitchFamily="2" charset="0"/>
              </a:endParaRPr>
            </a:p>
          </p:txBody>
        </p:sp>
        <mc:AlternateContent xmlns:mc="http://schemas.openxmlformats.org/markup-compatibility/2006">
          <mc:Choice xmlns:a14="http://schemas.microsoft.com/office/drawing/2010/main" Requires="a14">
            <p:sp>
              <p:nvSpPr>
                <p:cNvPr id="26" name="Tekstvak 25"/>
                <p:cNvSpPr txBox="1"/>
                <p:nvPr/>
              </p:nvSpPr>
              <p:spPr>
                <a:xfrm>
                  <a:off x="8220487" y="4918265"/>
                  <a:ext cx="3160289"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filter(</a:t>
                  </a:r>
                  <a14:m>
                    <m:oMath xmlns:m="http://schemas.openxmlformats.org/officeDocument/2006/math">
                      <m:r>
                        <a:rPr lang="en-US" i="1" dirty="0">
                          <a:latin typeface="Cambria Math" panose="02040503050406030204" pitchFamily="18" charset="0"/>
                          <a:ea typeface="Cambria Math" panose="02040503050406030204" pitchFamily="18" charset="0"/>
                          <a:cs typeface="Roboto" panose="02000000000000000000" pitchFamily="2" charset="0"/>
                        </a:rPr>
                        <m:t>𝑎𝑛𝑔𝑙𝑒</m:t>
                      </m:r>
                      <m:r>
                        <a:rPr lang="en-US" i="1" dirty="0">
                          <a:latin typeface="Cambria Math" panose="02040503050406030204" pitchFamily="18" charset="0"/>
                          <a:ea typeface="Cambria Math" panose="02040503050406030204" pitchFamily="18" charset="0"/>
                          <a:cs typeface="Roboto" panose="02000000000000000000" pitchFamily="2" charset="0"/>
                        </a:rPr>
                        <m:t>→</m:t>
                      </m:r>
                      <m:sSub>
                        <m:sSubPr>
                          <m:ctrlPr>
                            <a:rPr lang="en-US" i="1">
                              <a:latin typeface="Cambria Math" panose="02040503050406030204" pitchFamily="18" charset="0"/>
                              <a:ea typeface="Cambria Math" panose="02040503050406030204" pitchFamily="18" charset="0"/>
                              <a:cs typeface="Roboto" panose="02000000000000000000" pitchFamily="2" charset="0"/>
                            </a:rPr>
                          </m:ctrlPr>
                        </m:sSubPr>
                        <m:e>
                          <m:r>
                            <a:rPr lang="en-US" i="1">
                              <a:latin typeface="Cambria Math" panose="02040503050406030204" pitchFamily="18" charset="0"/>
                              <a:ea typeface="Cambria Math" panose="02040503050406030204" pitchFamily="18" charset="0"/>
                              <a:cs typeface="Roboto" panose="02000000000000000000" pitchFamily="2" charset="0"/>
                            </a:rPr>
                            <m:t>𝑎𝑛𝑔𝑙𝑒</m:t>
                          </m:r>
                        </m:e>
                        <m:sub>
                          <m:r>
                            <a:rPr lang="en-US" i="1">
                              <a:latin typeface="Cambria Math" panose="02040503050406030204" pitchFamily="18" charset="0"/>
                              <a:ea typeface="Cambria Math" panose="02040503050406030204" pitchFamily="18" charset="0"/>
                              <a:cs typeface="Roboto" panose="02000000000000000000" pitchFamily="2" charset="0"/>
                            </a:rPr>
                            <m:t>𝑡</m:t>
                          </m:r>
                        </m:sub>
                      </m:sSub>
                      <m:r>
                        <a:rPr lang="en-US" i="1">
                          <a:latin typeface="Cambria Math" panose="02040503050406030204" pitchFamily="18" charset="0"/>
                          <a:ea typeface="Cambria Math" panose="02040503050406030204" pitchFamily="18" charset="0"/>
                          <a:cs typeface="Roboto" panose="02000000000000000000" pitchFamily="2" charset="0"/>
                        </a:rPr>
                        <m:t>&lt;1</m:t>
                      </m:r>
                      <m:r>
                        <a:rPr lang="en-US" i="1">
                          <a:latin typeface="Cambria Math" panose="02040503050406030204" pitchFamily="18" charset="0"/>
                          <a:ea typeface="Cambria Math" panose="02040503050406030204" pitchFamily="18" charset="0"/>
                          <a:cs typeface="Roboto" panose="02000000000000000000" pitchFamily="2" charset="0"/>
                        </a:rPr>
                        <m:t>𝑠𝑒𝑐</m:t>
                      </m:r>
                    </m:oMath>
                  </a14:m>
                  <a:r>
                    <a:rPr lang="en-US" dirty="0">
                      <a:latin typeface="Roboto" panose="02000000000000000000" pitchFamily="2" charset="0"/>
                      <a:ea typeface="Roboto" panose="02000000000000000000" pitchFamily="2" charset="0"/>
                      <a:cs typeface="Roboto" panose="02000000000000000000" pitchFamily="2" charset="0"/>
                    </a:rPr>
                    <a:t>)</a:t>
                  </a:r>
                  <a:endParaRPr lang="nl-NL"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26" name="Tekstvak 25"/>
                <p:cNvSpPr txBox="1">
                  <a:spLocks noRot="1" noChangeAspect="1" noMove="1" noResize="1" noEditPoints="1" noAdjustHandles="1" noChangeArrowheads="1" noChangeShapeType="1" noTextEdit="1"/>
                </p:cNvSpPr>
                <p:nvPr/>
              </p:nvSpPr>
              <p:spPr>
                <a:xfrm>
                  <a:off x="8220487" y="4918265"/>
                  <a:ext cx="3160289" cy="369332"/>
                </a:xfrm>
                <a:prstGeom prst="rect">
                  <a:avLst/>
                </a:prstGeom>
                <a:blipFill>
                  <a:blip r:embed="rId6"/>
                  <a:stretch>
                    <a:fillRect l="-1737" t="-8333" r="-772" b="-28333"/>
                  </a:stretch>
                </a:blipFill>
              </p:spPr>
              <p:txBody>
                <a:bodyPr/>
                <a:lstStyle/>
                <a:p>
                  <a:r>
                    <a:rPr lang="nl-NL">
                      <a:noFill/>
                    </a:rPr>
                    <a:t> </a:t>
                  </a:r>
                </a:p>
              </p:txBody>
            </p:sp>
          </mc:Fallback>
        </mc:AlternateContent>
      </p:grpSp>
      <p:pic>
        <p:nvPicPr>
          <p:cNvPr id="28" name="Afbeelding 27"/>
          <p:cNvPicPr>
            <a:picLocks noChangeAspect="1"/>
          </p:cNvPicPr>
          <p:nvPr/>
        </p:nvPicPr>
        <p:blipFill>
          <a:blip r:embed="rId7"/>
          <a:stretch>
            <a:fillRect/>
          </a:stretch>
        </p:blipFill>
        <p:spPr>
          <a:xfrm>
            <a:off x="1057757" y="3786503"/>
            <a:ext cx="4115011" cy="2482979"/>
          </a:xfrm>
          <a:prstGeom prst="rect">
            <a:avLst/>
          </a:prstGeom>
        </p:spPr>
      </p:pic>
      <p:sp>
        <p:nvSpPr>
          <p:cNvPr id="29" name="Tijdelijke aanduiding voor dianummer 28"/>
          <p:cNvSpPr>
            <a:spLocks noGrp="1"/>
          </p:cNvSpPr>
          <p:nvPr>
            <p:ph type="sldNum" sz="quarter" idx="12"/>
          </p:nvPr>
        </p:nvSpPr>
        <p:spPr/>
        <p:txBody>
          <a:bodyPr/>
          <a:lstStyle/>
          <a:p>
            <a:fld id="{897D77C9-B7F6-45E3-8A3F-F767EA0FEF98}" type="slidenum">
              <a:rPr lang="nl-NL" smtClean="0"/>
              <a:pPr/>
              <a:t>22</a:t>
            </a:fld>
            <a:r>
              <a:rPr lang="nl-NL"/>
              <a:t> / 26</a:t>
            </a:r>
            <a:endParaRPr lang="nl-NL" dirty="0"/>
          </a:p>
        </p:txBody>
      </p:sp>
      <p:sp>
        <p:nvSpPr>
          <p:cNvPr id="30" name="Tijdelijke aanduiding voor datum 29"/>
          <p:cNvSpPr>
            <a:spLocks noGrp="1"/>
          </p:cNvSpPr>
          <p:nvPr>
            <p:ph type="dt" sz="half" idx="10"/>
          </p:nvPr>
        </p:nvSpPr>
        <p:spPr/>
        <p:txBody>
          <a:bodyPr/>
          <a:lstStyle/>
          <a:p>
            <a:r>
              <a:rPr lang="nl-NL"/>
              <a:t>IEEE SIMPAR 2016</a:t>
            </a:r>
            <a:endParaRPr lang="nl-NL" dirty="0"/>
          </a:p>
        </p:txBody>
      </p:sp>
      <p:sp>
        <p:nvSpPr>
          <p:cNvPr id="31" name="Tijdelijke aanduiding voor voettekst 30"/>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2280448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Implementation: Controlling the trackers</a:t>
            </a:r>
            <a:endParaRPr lang="nl-NL" dirty="0"/>
          </a:p>
        </p:txBody>
      </p:sp>
      <p:sp>
        <p:nvSpPr>
          <p:cNvPr id="3" name="Tijdelijke aanduiding voor inhoud 2"/>
          <p:cNvSpPr>
            <a:spLocks noGrp="1"/>
          </p:cNvSpPr>
          <p:nvPr>
            <p:ph idx="1"/>
          </p:nvPr>
        </p:nvSpPr>
        <p:spPr/>
        <p:txBody>
          <a:bodyPr/>
          <a:lstStyle/>
          <a:p>
            <a:r>
              <a:rPr lang="en-US" dirty="0"/>
              <a:t>Assume we have the following actuation modules:</a:t>
            </a:r>
          </a:p>
          <a:p>
            <a:pPr lvl="1"/>
            <a:r>
              <a:rPr lang="en-US" dirty="0" err="1"/>
              <a:t>head_tracker</a:t>
            </a:r>
            <a:r>
              <a:rPr lang="en-US" dirty="0"/>
              <a:t>: On input switches tracking mode to head</a:t>
            </a:r>
          </a:p>
          <a:p>
            <a:pPr lvl="1"/>
            <a:r>
              <a:rPr lang="en-US" dirty="0" err="1"/>
              <a:t>head_body_tracker</a:t>
            </a:r>
            <a:r>
              <a:rPr lang="en-US" dirty="0"/>
              <a:t>: On input switches tracking mode to head and body</a:t>
            </a:r>
          </a:p>
          <a:p>
            <a:pPr lvl="1"/>
            <a:r>
              <a:rPr lang="en-US" dirty="0" err="1"/>
              <a:t>arm_tracker</a:t>
            </a:r>
            <a:r>
              <a:rPr lang="en-US" dirty="0"/>
              <a:t>: Takes as input a string representing the arm to use, switches to tracking with that arm</a:t>
            </a:r>
            <a:endParaRPr lang="nl-NL" dirty="0"/>
          </a:p>
        </p:txBody>
      </p:sp>
      <p:pic>
        <p:nvPicPr>
          <p:cNvPr id="7" name="Afbeelding 6"/>
          <p:cNvPicPr>
            <a:picLocks noChangeAspect="1"/>
          </p:cNvPicPr>
          <p:nvPr/>
        </p:nvPicPr>
        <p:blipFill>
          <a:blip r:embed="rId2"/>
          <a:stretch>
            <a:fillRect/>
          </a:stretch>
        </p:blipFill>
        <p:spPr>
          <a:xfrm>
            <a:off x="838202" y="4362883"/>
            <a:ext cx="5315223" cy="1136708"/>
          </a:xfrm>
          <a:prstGeom prst="rect">
            <a:avLst/>
          </a:prstGeom>
        </p:spPr>
      </p:pic>
      <p:grpSp>
        <p:nvGrpSpPr>
          <p:cNvPr id="26" name="Groep 25"/>
          <p:cNvGrpSpPr/>
          <p:nvPr/>
        </p:nvGrpSpPr>
        <p:grpSpPr>
          <a:xfrm>
            <a:off x="6204342" y="3309269"/>
            <a:ext cx="5410358" cy="2923125"/>
            <a:chOff x="6204342" y="3309269"/>
            <a:chExt cx="5410358" cy="2923125"/>
          </a:xfrm>
        </p:grpSpPr>
        <p:sp>
          <p:nvSpPr>
            <p:cNvPr id="8" name="Ovaal 7"/>
            <p:cNvSpPr/>
            <p:nvPr/>
          </p:nvSpPr>
          <p:spPr>
            <a:xfrm>
              <a:off x="9351185" y="3309269"/>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ysClr val="windowText" lastClr="000000"/>
                  </a:solidFill>
                  <a:latin typeface="Roboto" panose="02000000000000000000" pitchFamily="2" charset="0"/>
                  <a:ea typeface="Roboto" panose="02000000000000000000" pitchFamily="2" charset="0"/>
                  <a:cs typeface="Roboto" panose="02000000000000000000" pitchFamily="2" charset="0"/>
                </a:rPr>
                <a:t>head_tracker</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9" name="Ovaal 8"/>
            <p:cNvSpPr/>
            <p:nvPr/>
          </p:nvSpPr>
          <p:spPr>
            <a:xfrm>
              <a:off x="9351185" y="4353089"/>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ysClr val="windowText" lastClr="000000"/>
                  </a:solidFill>
                  <a:latin typeface="Roboto" panose="02000000000000000000" pitchFamily="2" charset="0"/>
                  <a:ea typeface="Roboto" panose="02000000000000000000" pitchFamily="2" charset="0"/>
                  <a:cs typeface="Roboto" panose="02000000000000000000" pitchFamily="2" charset="0"/>
                </a:rPr>
                <a:t>head_body</a:t>
              </a: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_</a:t>
              </a:r>
              <a:b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br>
              <a:r>
                <a:rPr lang="en-US" i="1"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tracker</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10" name="Ovaal 9"/>
            <p:cNvSpPr/>
            <p:nvPr/>
          </p:nvSpPr>
          <p:spPr>
            <a:xfrm>
              <a:off x="9351185" y="5367961"/>
              <a:ext cx="2263515" cy="8644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ysClr val="windowText" lastClr="000000"/>
                  </a:solidFill>
                  <a:latin typeface="Roboto" panose="02000000000000000000" pitchFamily="2" charset="0"/>
                  <a:ea typeface="Roboto" panose="02000000000000000000" pitchFamily="2" charset="0"/>
                  <a:cs typeface="Roboto" panose="02000000000000000000" pitchFamily="2" charset="0"/>
                </a:rPr>
                <a:t>arm_tracker</a:t>
              </a:r>
              <a:endParaRPr lang="nl-NL" i="1"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11" name="Rechthoek 10"/>
            <p:cNvSpPr/>
            <p:nvPr/>
          </p:nvSpPr>
          <p:spPr>
            <a:xfrm>
              <a:off x="6597213" y="5563041"/>
              <a:ext cx="712153"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Arm</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2" name="Rechthoek 11"/>
            <p:cNvSpPr/>
            <p:nvPr/>
          </p:nvSpPr>
          <p:spPr>
            <a:xfrm>
              <a:off x="6204342" y="4548169"/>
              <a:ext cx="1497892"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Head + body</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3" name="Rechthoek 12"/>
            <p:cNvSpPr/>
            <p:nvPr/>
          </p:nvSpPr>
          <p:spPr>
            <a:xfrm>
              <a:off x="6338629" y="3504349"/>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Head</a:t>
              </a:r>
              <a:endParaRPr lang="nl-NL" i="1" dirty="0">
                <a:latin typeface="Roboto" panose="02000000000000000000" pitchFamily="2" charset="0"/>
                <a:ea typeface="Roboto" panose="02000000000000000000" pitchFamily="2" charset="0"/>
                <a:cs typeface="Roboto" panose="02000000000000000000" pitchFamily="2" charset="0"/>
              </a:endParaRPr>
            </a:p>
          </p:txBody>
        </p:sp>
        <p:cxnSp>
          <p:nvCxnSpPr>
            <p:cNvPr id="15" name="Rechte verbindingslijn met pijl 14"/>
            <p:cNvCxnSpPr>
              <a:stCxn id="13" idx="3"/>
              <a:endCxn id="8" idx="2"/>
            </p:cNvCxnSpPr>
            <p:nvPr/>
          </p:nvCxnSpPr>
          <p:spPr>
            <a:xfrm>
              <a:off x="7567947" y="3741485"/>
              <a:ext cx="178323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p:cNvCxnSpPr>
              <a:stCxn id="12" idx="3"/>
              <a:endCxn id="9" idx="2"/>
            </p:cNvCxnSpPr>
            <p:nvPr/>
          </p:nvCxnSpPr>
          <p:spPr>
            <a:xfrm>
              <a:off x="7702233" y="4785305"/>
              <a:ext cx="164895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p:cNvCxnSpPr>
              <a:stCxn id="11" idx="3"/>
              <a:endCxn id="10" idx="2"/>
            </p:cNvCxnSpPr>
            <p:nvPr/>
          </p:nvCxnSpPr>
          <p:spPr>
            <a:xfrm>
              <a:off x="7309364" y="5800177"/>
              <a:ext cx="204182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kstvak 19"/>
            <p:cNvSpPr txBox="1"/>
            <p:nvPr/>
          </p:nvSpPr>
          <p:spPr>
            <a:xfrm>
              <a:off x="7867096" y="3556817"/>
              <a:ext cx="1184940"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subscribe</a:t>
              </a:r>
              <a:endParaRPr lang="nl-NL" dirty="0">
                <a:latin typeface="Roboto" panose="02000000000000000000" pitchFamily="2" charset="0"/>
                <a:ea typeface="Roboto" panose="02000000000000000000" pitchFamily="2" charset="0"/>
                <a:cs typeface="Roboto" panose="02000000000000000000" pitchFamily="2" charset="0"/>
              </a:endParaRPr>
            </a:p>
          </p:txBody>
        </p:sp>
        <p:sp>
          <p:nvSpPr>
            <p:cNvPr id="21" name="Tekstvak 20"/>
            <p:cNvSpPr txBox="1"/>
            <p:nvPr/>
          </p:nvSpPr>
          <p:spPr>
            <a:xfrm>
              <a:off x="7867096" y="4617389"/>
              <a:ext cx="1184940"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subscribe</a:t>
              </a:r>
              <a:endParaRPr lang="nl-NL" dirty="0">
                <a:latin typeface="Roboto" panose="02000000000000000000" pitchFamily="2" charset="0"/>
                <a:ea typeface="Roboto" panose="02000000000000000000" pitchFamily="2" charset="0"/>
                <a:cs typeface="Roboto" panose="02000000000000000000" pitchFamily="2" charset="0"/>
              </a:endParaRPr>
            </a:p>
          </p:txBody>
        </p:sp>
        <p:sp>
          <p:nvSpPr>
            <p:cNvPr id="22" name="Tekstvak 21"/>
            <p:cNvSpPr txBox="1"/>
            <p:nvPr/>
          </p:nvSpPr>
          <p:spPr>
            <a:xfrm>
              <a:off x="7867096" y="5615509"/>
              <a:ext cx="1184940" cy="369332"/>
            </a:xfrm>
            <a:prstGeom prst="rect">
              <a:avLst/>
            </a:prstGeom>
            <a:solidFill>
              <a:schemeClr val="bg1"/>
            </a:solid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subscribe</a:t>
              </a:r>
              <a:endParaRPr lang="nl-NL" dirty="0">
                <a:latin typeface="Roboto" panose="02000000000000000000" pitchFamily="2" charset="0"/>
                <a:ea typeface="Roboto" panose="02000000000000000000" pitchFamily="2" charset="0"/>
                <a:cs typeface="Roboto" panose="02000000000000000000" pitchFamily="2" charset="0"/>
              </a:endParaRPr>
            </a:p>
          </p:txBody>
        </p:sp>
      </p:grpSp>
      <p:sp>
        <p:nvSpPr>
          <p:cNvPr id="23" name="Tijdelijke aanduiding voor dianummer 22"/>
          <p:cNvSpPr>
            <a:spLocks noGrp="1"/>
          </p:cNvSpPr>
          <p:nvPr>
            <p:ph type="sldNum" sz="quarter" idx="12"/>
          </p:nvPr>
        </p:nvSpPr>
        <p:spPr/>
        <p:txBody>
          <a:bodyPr/>
          <a:lstStyle/>
          <a:p>
            <a:fld id="{897D77C9-B7F6-45E3-8A3F-F767EA0FEF98}" type="slidenum">
              <a:rPr lang="nl-NL" smtClean="0"/>
              <a:pPr/>
              <a:t>23</a:t>
            </a:fld>
            <a:r>
              <a:rPr lang="nl-NL"/>
              <a:t> / 26</a:t>
            </a:r>
            <a:endParaRPr lang="nl-NL" dirty="0"/>
          </a:p>
        </p:txBody>
      </p:sp>
      <p:sp>
        <p:nvSpPr>
          <p:cNvPr id="24" name="Tijdelijke aanduiding voor datum 23"/>
          <p:cNvSpPr>
            <a:spLocks noGrp="1"/>
          </p:cNvSpPr>
          <p:nvPr>
            <p:ph type="dt" sz="half" idx="10"/>
          </p:nvPr>
        </p:nvSpPr>
        <p:spPr/>
        <p:txBody>
          <a:bodyPr/>
          <a:lstStyle/>
          <a:p>
            <a:r>
              <a:rPr lang="nl-NL"/>
              <a:t>IEEE SIMPAR 2016</a:t>
            </a:r>
            <a:endParaRPr lang="nl-NL" dirty="0"/>
          </a:p>
        </p:txBody>
      </p:sp>
      <p:sp>
        <p:nvSpPr>
          <p:cNvPr id="25" name="Tijdelijke aanduiding voor voettekst 24"/>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2031795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rotWithShape="1">
          <a:blip r:embed="rId3">
            <a:clrChange>
              <a:clrFrom>
                <a:srgbClr val="FFFFFF"/>
              </a:clrFrom>
              <a:clrTo>
                <a:srgbClr val="FFFFFF">
                  <a:alpha val="0"/>
                </a:srgbClr>
              </a:clrTo>
            </a:clrChange>
          </a:blip>
          <a:srcRect b="6633"/>
          <a:stretch/>
        </p:blipFill>
        <p:spPr>
          <a:xfrm>
            <a:off x="0" y="351913"/>
            <a:ext cx="12192000" cy="6056703"/>
          </a:xfrm>
          <a:prstGeom prst="rect">
            <a:avLst/>
          </a:prstGeom>
        </p:spPr>
      </p:pic>
      <p:sp>
        <p:nvSpPr>
          <p:cNvPr id="8" name="Titel 7"/>
          <p:cNvSpPr>
            <a:spLocks noGrp="1"/>
          </p:cNvSpPr>
          <p:nvPr>
            <p:ph type="title"/>
          </p:nvPr>
        </p:nvSpPr>
        <p:spPr/>
        <p:txBody>
          <a:bodyPr/>
          <a:lstStyle/>
          <a:p>
            <a:r>
              <a:rPr lang="en-US" dirty="0"/>
              <a:t>Complete implementation</a:t>
            </a:r>
            <a:endParaRPr lang="nl-NL" dirty="0"/>
          </a:p>
        </p:txBody>
      </p:sp>
      <p:sp>
        <p:nvSpPr>
          <p:cNvPr id="10" name="Tijdelijke aanduiding voor dianummer 9"/>
          <p:cNvSpPr>
            <a:spLocks noGrp="1"/>
          </p:cNvSpPr>
          <p:nvPr>
            <p:ph type="sldNum" sz="quarter" idx="12"/>
          </p:nvPr>
        </p:nvSpPr>
        <p:spPr/>
        <p:txBody>
          <a:bodyPr/>
          <a:lstStyle/>
          <a:p>
            <a:fld id="{897D77C9-B7F6-45E3-8A3F-F767EA0FEF98}" type="slidenum">
              <a:rPr lang="nl-NL" smtClean="0"/>
              <a:pPr/>
              <a:t>24</a:t>
            </a:fld>
            <a:r>
              <a:rPr lang="nl-NL"/>
              <a:t> / 26</a:t>
            </a:r>
            <a:endParaRPr lang="nl-NL" dirty="0"/>
          </a:p>
        </p:txBody>
      </p:sp>
      <p:sp>
        <p:nvSpPr>
          <p:cNvPr id="11" name="Tijdelijke aanduiding voor datum 10"/>
          <p:cNvSpPr>
            <a:spLocks noGrp="1"/>
          </p:cNvSpPr>
          <p:nvPr>
            <p:ph type="dt" sz="half" idx="10"/>
          </p:nvPr>
        </p:nvSpPr>
        <p:spPr/>
        <p:txBody>
          <a:bodyPr/>
          <a:lstStyle/>
          <a:p>
            <a:r>
              <a:rPr lang="nl-NL"/>
              <a:t>IEEE SIMPAR 2016</a:t>
            </a:r>
          </a:p>
        </p:txBody>
      </p:sp>
      <p:sp>
        <p:nvSpPr>
          <p:cNvPr id="12" name="Tijdelijke aanduiding voor voettekst 11"/>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1406997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Discussion</a:t>
            </a:r>
            <a:r>
              <a:rPr lang="nl-NL" dirty="0"/>
              <a:t> </a:t>
            </a:r>
            <a:r>
              <a:rPr lang="nl-NL" dirty="0" err="1"/>
              <a:t>and</a:t>
            </a:r>
            <a:r>
              <a:rPr lang="nl-NL" dirty="0"/>
              <a:t> </a:t>
            </a:r>
            <a:r>
              <a:rPr lang="nl-NL" dirty="0" err="1"/>
              <a:t>conclusion</a:t>
            </a:r>
            <a:endParaRPr lang="nl-NL" dirty="0"/>
          </a:p>
        </p:txBody>
      </p:sp>
      <p:sp>
        <p:nvSpPr>
          <p:cNvPr id="4" name="Tijdelijke aanduiding voor inhoud 3"/>
          <p:cNvSpPr>
            <a:spLocks noGrp="1"/>
          </p:cNvSpPr>
          <p:nvPr>
            <p:ph idx="1"/>
          </p:nvPr>
        </p:nvSpPr>
        <p:spPr/>
        <p:txBody>
          <a:bodyPr/>
          <a:lstStyle/>
          <a:p>
            <a:r>
              <a:rPr lang="nl-NL" dirty="0"/>
              <a:t>CEP </a:t>
            </a:r>
            <a:r>
              <a:rPr lang="nl-NL" dirty="0" err="1"/>
              <a:t>with</a:t>
            </a:r>
            <a:r>
              <a:rPr lang="nl-NL" dirty="0"/>
              <a:t> </a:t>
            </a:r>
            <a:r>
              <a:rPr lang="nl-NL" dirty="0" err="1"/>
              <a:t>Procedural</a:t>
            </a:r>
            <a:r>
              <a:rPr lang="nl-NL" dirty="0"/>
              <a:t> Parameters </a:t>
            </a:r>
            <a:r>
              <a:rPr lang="nl-NL" dirty="0" err="1"/>
              <a:t>reduces</a:t>
            </a:r>
            <a:r>
              <a:rPr lang="nl-NL" dirty="0"/>
              <a:t> </a:t>
            </a:r>
            <a:r>
              <a:rPr lang="nl-NL" dirty="0" err="1"/>
              <a:t>boilerplate</a:t>
            </a:r>
            <a:r>
              <a:rPr lang="nl-NL" dirty="0"/>
              <a:t> code </a:t>
            </a:r>
            <a:r>
              <a:rPr lang="nl-NL" dirty="0" err="1"/>
              <a:t>and</a:t>
            </a:r>
            <a:r>
              <a:rPr lang="nl-NL" dirty="0"/>
              <a:t> </a:t>
            </a:r>
            <a:r>
              <a:rPr lang="nl-NL" dirty="0" err="1"/>
              <a:t>standardizes</a:t>
            </a:r>
            <a:r>
              <a:rPr lang="nl-NL" dirty="0"/>
              <a:t> </a:t>
            </a:r>
            <a:r>
              <a:rPr lang="nl-NL" dirty="0" err="1"/>
              <a:t>terminology</a:t>
            </a:r>
            <a:r>
              <a:rPr lang="nl-NL" dirty="0"/>
              <a:t> </a:t>
            </a:r>
            <a:r>
              <a:rPr lang="nl-NL" dirty="0" err="1"/>
              <a:t>using</a:t>
            </a:r>
            <a:r>
              <a:rPr lang="nl-NL" dirty="0"/>
              <a:t> operators</a:t>
            </a:r>
          </a:p>
          <a:p>
            <a:pPr lvl="1"/>
            <a:r>
              <a:rPr lang="nl-NL" dirty="0" err="1"/>
              <a:t>Less</a:t>
            </a:r>
            <a:r>
              <a:rPr lang="nl-NL" dirty="0"/>
              <a:t> </a:t>
            </a:r>
            <a:r>
              <a:rPr lang="nl-NL" dirty="0" err="1"/>
              <a:t>developer</a:t>
            </a:r>
            <a:r>
              <a:rPr lang="nl-NL" dirty="0"/>
              <a:t> effort</a:t>
            </a:r>
          </a:p>
          <a:p>
            <a:pPr lvl="1"/>
            <a:r>
              <a:rPr lang="nl-NL" dirty="0" err="1"/>
              <a:t>Less</a:t>
            </a:r>
            <a:r>
              <a:rPr lang="nl-NL" dirty="0"/>
              <a:t> bugs</a:t>
            </a:r>
          </a:p>
          <a:p>
            <a:r>
              <a:rPr lang="nl-NL" dirty="0"/>
              <a:t>Solution is </a:t>
            </a:r>
            <a:r>
              <a:rPr lang="nl-NL" dirty="0" err="1"/>
              <a:t>suitable</a:t>
            </a:r>
            <a:r>
              <a:rPr lang="nl-NL" dirty="0"/>
              <a:t> </a:t>
            </a:r>
            <a:r>
              <a:rPr lang="nl-NL" dirty="0" err="1"/>
              <a:t>for</a:t>
            </a:r>
            <a:r>
              <a:rPr lang="nl-NL" dirty="0"/>
              <a:t> </a:t>
            </a:r>
            <a:r>
              <a:rPr lang="nl-NL" dirty="0" err="1"/>
              <a:t>developing</a:t>
            </a:r>
            <a:r>
              <a:rPr lang="nl-NL" dirty="0"/>
              <a:t> </a:t>
            </a:r>
            <a:r>
              <a:rPr lang="nl-NL" dirty="0" err="1"/>
              <a:t>mid</a:t>
            </a:r>
            <a:r>
              <a:rPr lang="nl-NL" dirty="0"/>
              <a:t> level robot </a:t>
            </a:r>
            <a:r>
              <a:rPr lang="nl-NL" dirty="0" err="1"/>
              <a:t>behaviors</a:t>
            </a:r>
            <a:endParaRPr lang="nl-NL" dirty="0"/>
          </a:p>
          <a:p>
            <a:pPr lvl="1"/>
            <a:r>
              <a:rPr lang="nl-NL" dirty="0" err="1"/>
              <a:t>Currently</a:t>
            </a:r>
            <a:r>
              <a:rPr lang="nl-NL" dirty="0"/>
              <a:t> we are </a:t>
            </a:r>
            <a:r>
              <a:rPr lang="nl-NL" dirty="0" err="1"/>
              <a:t>exploring</a:t>
            </a:r>
            <a:r>
              <a:rPr lang="nl-NL" dirty="0"/>
              <a:t> </a:t>
            </a:r>
            <a:r>
              <a:rPr lang="nl-NL" dirty="0" err="1"/>
              <a:t>integration</a:t>
            </a:r>
            <a:r>
              <a:rPr lang="nl-NL" dirty="0"/>
              <a:t> </a:t>
            </a:r>
            <a:r>
              <a:rPr lang="nl-NL" dirty="0" err="1"/>
              <a:t>with</a:t>
            </a:r>
            <a:r>
              <a:rPr lang="nl-NL" dirty="0"/>
              <a:t> high level </a:t>
            </a:r>
            <a:r>
              <a:rPr lang="nl-NL" dirty="0" err="1"/>
              <a:t>behavior</a:t>
            </a:r>
            <a:r>
              <a:rPr lang="nl-NL" dirty="0"/>
              <a:t> engines</a:t>
            </a:r>
          </a:p>
          <a:p>
            <a:pPr lvl="1"/>
            <a:r>
              <a:rPr lang="en-US" dirty="0"/>
              <a:t>Low level modules such as sensors, actuators and complex operations are supplied by a library created by robotics experts</a:t>
            </a:r>
            <a:endParaRPr lang="nl-NL" dirty="0"/>
          </a:p>
          <a:p>
            <a:r>
              <a:rPr lang="nl-NL" dirty="0"/>
              <a:t>We have </a:t>
            </a:r>
            <a:r>
              <a:rPr lang="nl-NL" dirty="0" err="1"/>
              <a:t>shown</a:t>
            </a:r>
            <a:r>
              <a:rPr lang="nl-NL" dirty="0"/>
              <a:t> </a:t>
            </a:r>
            <a:r>
              <a:rPr lang="nl-NL" dirty="0" err="1"/>
              <a:t>the</a:t>
            </a:r>
            <a:r>
              <a:rPr lang="nl-NL" dirty="0"/>
              <a:t> approach </a:t>
            </a:r>
            <a:r>
              <a:rPr lang="nl-NL" dirty="0" err="1"/>
              <a:t>works</a:t>
            </a:r>
            <a:r>
              <a:rPr lang="nl-NL" dirty="0"/>
              <a:t> </a:t>
            </a:r>
            <a:r>
              <a:rPr lang="nl-NL" dirty="0" err="1"/>
              <a:t>through</a:t>
            </a:r>
            <a:r>
              <a:rPr lang="nl-NL" dirty="0"/>
              <a:t> a </a:t>
            </a:r>
            <a:r>
              <a:rPr lang="nl-NL" dirty="0" err="1"/>
              <a:t>simple</a:t>
            </a:r>
            <a:r>
              <a:rPr lang="nl-NL" dirty="0"/>
              <a:t> </a:t>
            </a:r>
            <a:r>
              <a:rPr lang="nl-NL" dirty="0" err="1"/>
              <a:t>example</a:t>
            </a:r>
            <a:endParaRPr lang="nl-NL" dirty="0"/>
          </a:p>
          <a:p>
            <a:pPr lvl="1"/>
            <a:r>
              <a:rPr lang="nl-NL" dirty="0"/>
              <a:t>Performance </a:t>
            </a:r>
            <a:r>
              <a:rPr lang="nl-NL" dirty="0" err="1"/>
              <a:t>with</a:t>
            </a:r>
            <a:r>
              <a:rPr lang="nl-NL" dirty="0"/>
              <a:t> more complex programs </a:t>
            </a:r>
            <a:r>
              <a:rPr lang="nl-NL" dirty="0" err="1"/>
              <a:t>needs</a:t>
            </a:r>
            <a:r>
              <a:rPr lang="nl-NL" dirty="0"/>
              <a:t> </a:t>
            </a:r>
            <a:r>
              <a:rPr lang="nl-NL" dirty="0" err="1"/>
              <a:t>to</a:t>
            </a:r>
            <a:r>
              <a:rPr lang="nl-NL" dirty="0"/>
              <a:t> </a:t>
            </a:r>
            <a:r>
              <a:rPr lang="nl-NL" dirty="0" err="1"/>
              <a:t>be</a:t>
            </a:r>
            <a:r>
              <a:rPr lang="nl-NL" dirty="0"/>
              <a:t> </a:t>
            </a:r>
            <a:r>
              <a:rPr lang="nl-NL" dirty="0" err="1"/>
              <a:t>evaluated</a:t>
            </a:r>
            <a:endParaRPr lang="nl-NL" dirty="0"/>
          </a:p>
          <a:p>
            <a:pPr lvl="1"/>
            <a:r>
              <a:rPr lang="nl-NL" dirty="0" err="1"/>
              <a:t>Intuitiveness</a:t>
            </a:r>
            <a:r>
              <a:rPr lang="nl-NL" dirty="0"/>
              <a:t> of </a:t>
            </a:r>
            <a:r>
              <a:rPr lang="nl-NL" dirty="0" err="1"/>
              <a:t>the</a:t>
            </a:r>
            <a:r>
              <a:rPr lang="nl-NL" dirty="0"/>
              <a:t> approach has </a:t>
            </a:r>
            <a:r>
              <a:rPr lang="nl-NL" dirty="0" err="1"/>
              <a:t>to</a:t>
            </a:r>
            <a:r>
              <a:rPr lang="nl-NL" dirty="0"/>
              <a:t> </a:t>
            </a:r>
            <a:r>
              <a:rPr lang="nl-NL" dirty="0" err="1"/>
              <a:t>be</a:t>
            </a:r>
            <a:r>
              <a:rPr lang="nl-NL" dirty="0"/>
              <a:t> </a:t>
            </a:r>
            <a:r>
              <a:rPr lang="nl-NL" dirty="0" err="1"/>
              <a:t>validated</a:t>
            </a:r>
            <a:r>
              <a:rPr lang="nl-NL" dirty="0"/>
              <a:t> </a:t>
            </a:r>
            <a:r>
              <a:rPr lang="nl-NL" dirty="0" err="1"/>
              <a:t>through</a:t>
            </a:r>
            <a:r>
              <a:rPr lang="nl-NL" dirty="0"/>
              <a:t> a user </a:t>
            </a:r>
            <a:r>
              <a:rPr lang="nl-NL" dirty="0" err="1"/>
              <a:t>study</a:t>
            </a:r>
            <a:endParaRPr lang="nl-NL" dirty="0"/>
          </a:p>
          <a:p>
            <a:endParaRPr lang="nl-NL" dirty="0"/>
          </a:p>
        </p:txBody>
      </p:sp>
      <p:sp>
        <p:nvSpPr>
          <p:cNvPr id="3" name="Tijdelijke aanduiding voor dianummer 2"/>
          <p:cNvSpPr>
            <a:spLocks noGrp="1"/>
          </p:cNvSpPr>
          <p:nvPr>
            <p:ph type="sldNum" sz="quarter" idx="12"/>
          </p:nvPr>
        </p:nvSpPr>
        <p:spPr/>
        <p:txBody>
          <a:bodyPr/>
          <a:lstStyle/>
          <a:p>
            <a:fld id="{897D77C9-B7F6-45E3-8A3F-F767EA0FEF98}" type="slidenum">
              <a:rPr lang="nl-NL" smtClean="0"/>
              <a:pPr/>
              <a:t>25</a:t>
            </a:fld>
            <a:r>
              <a:rPr lang="nl-NL"/>
              <a:t> / 26</a:t>
            </a:r>
            <a:endParaRPr lang="nl-NL" dirty="0"/>
          </a:p>
        </p:txBody>
      </p:sp>
      <p:sp>
        <p:nvSpPr>
          <p:cNvPr id="7" name="Tijdelijke aanduiding voor datum 6"/>
          <p:cNvSpPr>
            <a:spLocks noGrp="1"/>
          </p:cNvSpPr>
          <p:nvPr>
            <p:ph type="dt" sz="half" idx="10"/>
          </p:nvPr>
        </p:nvSpPr>
        <p:spPr/>
        <p:txBody>
          <a:bodyPr/>
          <a:lstStyle/>
          <a:p>
            <a:r>
              <a:rPr lang="nl-NL"/>
              <a:t>IEEE SIMPAR 2016</a:t>
            </a:r>
            <a:endParaRPr lang="nl-NL" dirty="0"/>
          </a:p>
        </p:txBody>
      </p:sp>
      <p:sp>
        <p:nvSpPr>
          <p:cNvPr id="9" name="Tijdelijke aanduiding voor voettekst 8"/>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3283590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References</a:t>
            </a:r>
            <a:endParaRPr lang="nl-NL" dirty="0"/>
          </a:p>
        </p:txBody>
      </p:sp>
      <p:sp>
        <p:nvSpPr>
          <p:cNvPr id="3" name="Tijdelijke aanduiding voor inhoud 2"/>
          <p:cNvSpPr>
            <a:spLocks noGrp="1"/>
          </p:cNvSpPr>
          <p:nvPr>
            <p:ph idx="1"/>
          </p:nvPr>
        </p:nvSpPr>
        <p:spPr/>
        <p:txBody>
          <a:bodyPr>
            <a:normAutofit fontScale="55000" lnSpcReduction="20000"/>
          </a:bodyPr>
          <a:lstStyle/>
          <a:p>
            <a:pPr marL="0" indent="0">
              <a:lnSpc>
                <a:spcPct val="120000"/>
              </a:lnSpc>
              <a:buNone/>
            </a:pPr>
            <a:r>
              <a:rPr lang="en-US" dirty="0"/>
              <a:t>R. C. Arkin, Behavior-based Robotics, 1st ed., Cambridge, MA, USA: The MIT Press, 1998.</a:t>
            </a:r>
            <a:endParaRPr lang="nl-NL" dirty="0"/>
          </a:p>
          <a:p>
            <a:pPr marL="0" indent="0">
              <a:lnSpc>
                <a:spcPct val="120000"/>
              </a:lnSpc>
              <a:buNone/>
            </a:pPr>
            <a:r>
              <a:rPr lang="nl-NL" dirty="0"/>
              <a:t>V. </a:t>
            </a:r>
            <a:r>
              <a:rPr lang="nl-NL" dirty="0" err="1"/>
              <a:t>Berenz</a:t>
            </a:r>
            <a:r>
              <a:rPr lang="nl-NL" dirty="0"/>
              <a:t> </a:t>
            </a:r>
            <a:r>
              <a:rPr lang="nl-NL" dirty="0" err="1"/>
              <a:t>and</a:t>
            </a:r>
            <a:r>
              <a:rPr lang="nl-NL" dirty="0"/>
              <a:t> K. Suzuki, “Targets-drives-means: A </a:t>
            </a:r>
            <a:r>
              <a:rPr lang="nl-NL" dirty="0" err="1"/>
              <a:t>declarative</a:t>
            </a:r>
            <a:r>
              <a:rPr lang="nl-NL" dirty="0"/>
              <a:t> approach </a:t>
            </a:r>
            <a:r>
              <a:rPr lang="nl-NL" dirty="0" err="1"/>
              <a:t>to</a:t>
            </a:r>
            <a:r>
              <a:rPr lang="nl-NL" dirty="0"/>
              <a:t> </a:t>
            </a:r>
            <a:r>
              <a:rPr lang="nl-NL" dirty="0" err="1"/>
              <a:t>dynamic</a:t>
            </a:r>
            <a:r>
              <a:rPr lang="nl-NL" dirty="0"/>
              <a:t> </a:t>
            </a:r>
            <a:r>
              <a:rPr lang="nl-NL" dirty="0" err="1"/>
              <a:t>behavior</a:t>
            </a:r>
            <a:r>
              <a:rPr lang="nl-NL" dirty="0"/>
              <a:t> </a:t>
            </a:r>
            <a:r>
              <a:rPr lang="nl-NL" dirty="0" err="1"/>
              <a:t>specification</a:t>
            </a:r>
            <a:r>
              <a:rPr lang="nl-NL" dirty="0"/>
              <a:t> </a:t>
            </a:r>
            <a:r>
              <a:rPr lang="nl-NL" dirty="0" err="1"/>
              <a:t>with</a:t>
            </a:r>
            <a:r>
              <a:rPr lang="nl-NL" dirty="0"/>
              <a:t> </a:t>
            </a:r>
            <a:r>
              <a:rPr lang="nl-NL" dirty="0" err="1"/>
              <a:t>higher</a:t>
            </a:r>
            <a:r>
              <a:rPr lang="nl-NL" dirty="0"/>
              <a:t> </a:t>
            </a:r>
            <a:r>
              <a:rPr lang="nl-NL" dirty="0" err="1"/>
              <a:t>usability</a:t>
            </a:r>
            <a:r>
              <a:rPr lang="nl-NL" dirty="0"/>
              <a:t>,” </a:t>
            </a:r>
            <a:r>
              <a:rPr lang="nl-NL" dirty="0" err="1"/>
              <a:t>Robotics</a:t>
            </a:r>
            <a:r>
              <a:rPr lang="nl-NL" dirty="0"/>
              <a:t> </a:t>
            </a:r>
            <a:r>
              <a:rPr lang="nl-NL" dirty="0" err="1"/>
              <a:t>and</a:t>
            </a:r>
            <a:r>
              <a:rPr lang="nl-NL" dirty="0"/>
              <a:t> </a:t>
            </a:r>
            <a:r>
              <a:rPr lang="nl-NL" dirty="0" err="1"/>
              <a:t>Autonomous</a:t>
            </a:r>
            <a:r>
              <a:rPr lang="nl-NL" dirty="0"/>
              <a:t> Systems, vol. 62, no. 4, pp. 545–555, 2014.</a:t>
            </a:r>
            <a:r>
              <a:rPr lang="en-US" dirty="0"/>
              <a:t> </a:t>
            </a:r>
          </a:p>
          <a:p>
            <a:pPr marL="0" indent="0">
              <a:lnSpc>
                <a:spcPct val="120000"/>
              </a:lnSpc>
              <a:buNone/>
            </a:pPr>
            <a:r>
              <a:rPr lang="en-US" dirty="0"/>
              <a:t>E. Gamma, R. Helm, R. Johnson, and J. </a:t>
            </a:r>
            <a:r>
              <a:rPr lang="en-US" dirty="0" err="1"/>
              <a:t>Vlissides</a:t>
            </a:r>
            <a:r>
              <a:rPr lang="en-US" dirty="0"/>
              <a:t>, Design Patterns: Elements of Reusable Object-Oriented Software. Addison-Wesley Professional. 1994.</a:t>
            </a:r>
          </a:p>
          <a:p>
            <a:pPr marL="0" indent="0">
              <a:lnSpc>
                <a:spcPct val="120000"/>
              </a:lnSpc>
              <a:buNone/>
            </a:pPr>
            <a:r>
              <a:rPr lang="en-US" dirty="0"/>
              <a:t>G. Hutton, Programming in Haskell, Second Edition. Cambridge University Press. 2016.</a:t>
            </a:r>
          </a:p>
          <a:p>
            <a:pPr marL="0" indent="0">
              <a:lnSpc>
                <a:spcPct val="120000"/>
              </a:lnSpc>
              <a:buNone/>
            </a:pPr>
            <a:r>
              <a:rPr lang="en-US" dirty="0"/>
              <a:t>I. Maier and M. </a:t>
            </a:r>
            <a:r>
              <a:rPr lang="en-US" dirty="0" err="1"/>
              <a:t>Odersky</a:t>
            </a:r>
            <a:r>
              <a:rPr lang="en-US" dirty="0"/>
              <a:t>, “Deprecating the Observer Pattern with </a:t>
            </a:r>
            <a:r>
              <a:rPr lang="en-US" dirty="0" err="1"/>
              <a:t>Scala.react</a:t>
            </a:r>
            <a:r>
              <a:rPr lang="en-US" dirty="0"/>
              <a:t>,” Tech. Rep., 2012.</a:t>
            </a:r>
          </a:p>
          <a:p>
            <a:pPr marL="0" indent="0">
              <a:lnSpc>
                <a:spcPct val="120000"/>
              </a:lnSpc>
              <a:buNone/>
            </a:pPr>
            <a:r>
              <a:rPr lang="en-US" dirty="0"/>
              <a:t>E. Meijer, “Your mouse is a database,” </a:t>
            </a:r>
            <a:r>
              <a:rPr lang="en-US" dirty="0" err="1"/>
              <a:t>Communucations</a:t>
            </a:r>
            <a:r>
              <a:rPr lang="en-US" dirty="0"/>
              <a:t> of the ACM, vol. 55, no. 5, pp. 66–73, May 2012.</a:t>
            </a:r>
          </a:p>
          <a:p>
            <a:pPr marL="0" indent="0">
              <a:lnSpc>
                <a:spcPct val="120000"/>
              </a:lnSpc>
              <a:buNone/>
            </a:pPr>
            <a:r>
              <a:rPr lang="nl-NL" dirty="0"/>
              <a:t>M. Quigley, K. Conley, B. P. </a:t>
            </a:r>
            <a:r>
              <a:rPr lang="nl-NL" dirty="0" err="1"/>
              <a:t>Gerkey</a:t>
            </a:r>
            <a:r>
              <a:rPr lang="nl-NL" dirty="0"/>
              <a:t>, J. Faust, T. </a:t>
            </a:r>
            <a:r>
              <a:rPr lang="nl-NL" dirty="0" err="1"/>
              <a:t>Foote</a:t>
            </a:r>
            <a:r>
              <a:rPr lang="nl-NL" dirty="0"/>
              <a:t>, J. </a:t>
            </a:r>
            <a:r>
              <a:rPr lang="nl-NL" dirty="0" err="1"/>
              <a:t>Leibs</a:t>
            </a:r>
            <a:r>
              <a:rPr lang="nl-NL" dirty="0"/>
              <a:t>, R. Wheeler, </a:t>
            </a:r>
            <a:r>
              <a:rPr lang="nl-NL" dirty="0" err="1"/>
              <a:t>and</a:t>
            </a:r>
            <a:r>
              <a:rPr lang="nl-NL" dirty="0"/>
              <a:t> A. Y. </a:t>
            </a:r>
            <a:r>
              <a:rPr lang="nl-NL" dirty="0" err="1"/>
              <a:t>Ng</a:t>
            </a:r>
            <a:r>
              <a:rPr lang="nl-NL" dirty="0"/>
              <a:t>, “Ros: </a:t>
            </a:r>
            <a:r>
              <a:rPr lang="nl-NL" dirty="0" err="1"/>
              <a:t>an</a:t>
            </a:r>
            <a:r>
              <a:rPr lang="nl-NL" dirty="0"/>
              <a:t> open-source robot operating system,” in ICRA Workshop on Open Source Software, 2009.</a:t>
            </a:r>
          </a:p>
          <a:p>
            <a:pPr marL="0" indent="0">
              <a:lnSpc>
                <a:spcPct val="120000"/>
              </a:lnSpc>
              <a:buNone/>
            </a:pPr>
            <a:r>
              <a:rPr lang="nl-NL" dirty="0"/>
              <a:t>M. </a:t>
            </a:r>
            <a:r>
              <a:rPr lang="nl-NL" dirty="0" err="1"/>
              <a:t>Stefanczyk</a:t>
            </a:r>
            <a:r>
              <a:rPr lang="nl-NL" dirty="0"/>
              <a:t> </a:t>
            </a:r>
            <a:r>
              <a:rPr lang="nl-NL" dirty="0" err="1"/>
              <a:t>and</a:t>
            </a:r>
            <a:r>
              <a:rPr lang="nl-NL" dirty="0"/>
              <a:t> T. </a:t>
            </a:r>
            <a:r>
              <a:rPr lang="nl-NL" dirty="0" err="1"/>
              <a:t>Kornuta</a:t>
            </a:r>
            <a:r>
              <a:rPr lang="nl-NL" dirty="0"/>
              <a:t>, “Handling of </a:t>
            </a:r>
            <a:r>
              <a:rPr lang="nl-NL" dirty="0" err="1"/>
              <a:t>asynchronous</a:t>
            </a:r>
            <a:r>
              <a:rPr lang="nl-NL" dirty="0"/>
              <a:t> data flow in robot </a:t>
            </a:r>
            <a:r>
              <a:rPr lang="nl-NL" dirty="0" err="1"/>
              <a:t>perception</a:t>
            </a:r>
            <a:r>
              <a:rPr lang="nl-NL" dirty="0"/>
              <a:t> </a:t>
            </a:r>
            <a:r>
              <a:rPr lang="nl-NL" dirty="0" err="1"/>
              <a:t>subsystems</a:t>
            </a:r>
            <a:r>
              <a:rPr lang="nl-NL" dirty="0"/>
              <a:t>,”, SIMPAR 2014.</a:t>
            </a:r>
          </a:p>
          <a:p>
            <a:pPr marL="0" indent="0">
              <a:lnSpc>
                <a:spcPct val="120000"/>
              </a:lnSpc>
              <a:buNone/>
            </a:pPr>
            <a:r>
              <a:rPr lang="en-US" dirty="0"/>
              <a:t>R. N. Taylor, N. </a:t>
            </a:r>
            <a:r>
              <a:rPr lang="en-US" dirty="0" err="1"/>
              <a:t>Medvidovic</a:t>
            </a:r>
            <a:r>
              <a:rPr lang="en-US" dirty="0"/>
              <a:t> and E.M. </a:t>
            </a:r>
            <a:r>
              <a:rPr lang="en-US" dirty="0" err="1"/>
              <a:t>Dashofy</a:t>
            </a:r>
            <a:r>
              <a:rPr lang="en-US" dirty="0"/>
              <a:t>, Software Architectures: Foundations, Theory and Practice”, John Wiley &amp; Sons, 2008.</a:t>
            </a:r>
            <a:r>
              <a:rPr lang="nl-NL" dirty="0"/>
              <a:t> </a:t>
            </a:r>
          </a:p>
        </p:txBody>
      </p:sp>
      <p:sp>
        <p:nvSpPr>
          <p:cNvPr id="7" name="Tijdelijke aanduiding voor dianummer 6"/>
          <p:cNvSpPr>
            <a:spLocks noGrp="1"/>
          </p:cNvSpPr>
          <p:nvPr>
            <p:ph type="sldNum" sz="quarter" idx="12"/>
          </p:nvPr>
        </p:nvSpPr>
        <p:spPr/>
        <p:txBody>
          <a:bodyPr/>
          <a:lstStyle/>
          <a:p>
            <a:fld id="{897D77C9-B7F6-45E3-8A3F-F767EA0FEF98}" type="slidenum">
              <a:rPr lang="nl-NL" smtClean="0"/>
              <a:pPr/>
              <a:t>26</a:t>
            </a:fld>
            <a:r>
              <a:rPr lang="nl-NL"/>
              <a:t> / 26</a:t>
            </a:r>
            <a:endParaRPr lang="nl-NL" dirty="0"/>
          </a:p>
        </p:txBody>
      </p:sp>
      <p:sp>
        <p:nvSpPr>
          <p:cNvPr id="8" name="Tijdelijke aanduiding voor datum 7"/>
          <p:cNvSpPr>
            <a:spLocks noGrp="1"/>
          </p:cNvSpPr>
          <p:nvPr>
            <p:ph type="dt" sz="half" idx="10"/>
          </p:nvPr>
        </p:nvSpPr>
        <p:spPr/>
        <p:txBody>
          <a:bodyPr/>
          <a:lstStyle/>
          <a:p>
            <a:r>
              <a:rPr lang="nl-NL"/>
              <a:t>IEEE SIMPAR 2016</a:t>
            </a:r>
            <a:endParaRPr lang="nl-NL" dirty="0"/>
          </a:p>
        </p:txBody>
      </p:sp>
      <p:sp>
        <p:nvSpPr>
          <p:cNvPr id="9" name="Tijdelijke aanduiding voor voettekst 8"/>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2916464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Research objectives</a:t>
            </a:r>
            <a:endParaRPr lang="nl-NL" dirty="0"/>
          </a:p>
        </p:txBody>
      </p:sp>
      <p:sp>
        <p:nvSpPr>
          <p:cNvPr id="3" name="Tijdelijke aanduiding voor inhoud 2"/>
          <p:cNvSpPr>
            <a:spLocks noGrp="1"/>
          </p:cNvSpPr>
          <p:nvPr>
            <p:ph idx="1"/>
          </p:nvPr>
        </p:nvSpPr>
        <p:spPr/>
        <p:txBody>
          <a:bodyPr/>
          <a:lstStyle/>
          <a:p>
            <a:r>
              <a:rPr lang="en-US" dirty="0"/>
              <a:t>Expand the programming capabilities of end-users</a:t>
            </a:r>
          </a:p>
          <a:p>
            <a:r>
              <a:rPr lang="en-US" dirty="0"/>
              <a:t>Evaluate the usage of the reactive paradigm for robotics</a:t>
            </a:r>
          </a:p>
          <a:p>
            <a:r>
              <a:rPr lang="en-US" dirty="0"/>
              <a:t>Implement a robot control architecture based on the reactive paradigm</a:t>
            </a:r>
          </a:p>
          <a:p>
            <a:endParaRPr lang="en-US" dirty="0"/>
          </a:p>
          <a:p>
            <a:r>
              <a:rPr lang="en-US" dirty="0"/>
              <a:t>Contribution of this paper:</a:t>
            </a:r>
          </a:p>
          <a:p>
            <a:pPr lvl="1"/>
            <a:r>
              <a:rPr lang="en-US" dirty="0"/>
              <a:t>Implemented a concrete example robot application using the reactive programming paradigm</a:t>
            </a:r>
            <a:endParaRPr lang="nl-NL" dirty="0"/>
          </a:p>
        </p:txBody>
      </p:sp>
      <p:sp>
        <p:nvSpPr>
          <p:cNvPr id="7" name="Tijdelijke aanduiding voor dianummer 6"/>
          <p:cNvSpPr>
            <a:spLocks noGrp="1"/>
          </p:cNvSpPr>
          <p:nvPr>
            <p:ph type="sldNum" sz="quarter" idx="12"/>
          </p:nvPr>
        </p:nvSpPr>
        <p:spPr/>
        <p:txBody>
          <a:bodyPr/>
          <a:lstStyle/>
          <a:p>
            <a:fld id="{897D77C9-B7F6-45E3-8A3F-F767EA0FEF98}" type="slidenum">
              <a:rPr lang="nl-NL" smtClean="0"/>
              <a:pPr/>
              <a:t>3</a:t>
            </a:fld>
            <a:r>
              <a:rPr lang="nl-NL"/>
              <a:t> / 26</a:t>
            </a:r>
            <a:endParaRPr lang="nl-NL" dirty="0"/>
          </a:p>
        </p:txBody>
      </p:sp>
      <p:sp>
        <p:nvSpPr>
          <p:cNvPr id="8" name="Tijdelijke aanduiding voor datum 7"/>
          <p:cNvSpPr>
            <a:spLocks noGrp="1"/>
          </p:cNvSpPr>
          <p:nvPr>
            <p:ph type="dt" sz="half" idx="10"/>
          </p:nvPr>
        </p:nvSpPr>
        <p:spPr/>
        <p:txBody>
          <a:bodyPr/>
          <a:lstStyle/>
          <a:p>
            <a:r>
              <a:rPr lang="nl-NL"/>
              <a:t>IEEE SIMPAR 2016</a:t>
            </a:r>
            <a:endParaRPr lang="nl-NL" dirty="0"/>
          </a:p>
        </p:txBody>
      </p:sp>
      <p:sp>
        <p:nvSpPr>
          <p:cNvPr id="9" name="Tijdelijke aanduiding voor voettekst 8"/>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3820758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Related work: </a:t>
            </a:r>
            <a:r>
              <a:rPr lang="en-US" dirty="0" err="1"/>
              <a:t>Choregraphe</a:t>
            </a:r>
            <a:endParaRPr lang="nl-NL" dirty="0"/>
          </a:p>
        </p:txBody>
      </p:sp>
      <p:sp>
        <p:nvSpPr>
          <p:cNvPr id="9" name="Tijdelijke aanduiding voor inhoud 8"/>
          <p:cNvSpPr>
            <a:spLocks noGrp="1"/>
          </p:cNvSpPr>
          <p:nvPr>
            <p:ph idx="1"/>
          </p:nvPr>
        </p:nvSpPr>
        <p:spPr/>
        <p:txBody>
          <a:bodyPr/>
          <a:lstStyle/>
          <a:p>
            <a:r>
              <a:rPr lang="en-US" dirty="0"/>
              <a:t>Graphical interface for programming robots from Softbank</a:t>
            </a:r>
          </a:p>
          <a:p>
            <a:r>
              <a:rPr lang="en-US" dirty="0"/>
              <a:t>Components are called boxes and have input and output ports</a:t>
            </a:r>
          </a:p>
          <a:p>
            <a:r>
              <a:rPr lang="en-US" dirty="0"/>
              <a:t>Special ports for starting, stopping and pausing a box</a:t>
            </a:r>
          </a:p>
          <a:p>
            <a:r>
              <a:rPr lang="en-US" dirty="0"/>
              <a:t>Boxes can contain a subgraph, Python code or a choreography</a:t>
            </a:r>
          </a:p>
        </p:txBody>
      </p:sp>
      <p:grpSp>
        <p:nvGrpSpPr>
          <p:cNvPr id="16" name="Groep 15"/>
          <p:cNvGrpSpPr/>
          <p:nvPr/>
        </p:nvGrpSpPr>
        <p:grpSpPr>
          <a:xfrm>
            <a:off x="3831492" y="3462215"/>
            <a:ext cx="4529016" cy="2266463"/>
            <a:chOff x="2031999" y="3462215"/>
            <a:chExt cx="4529016" cy="2266462"/>
          </a:xfrm>
        </p:grpSpPr>
        <p:sp>
          <p:nvSpPr>
            <p:cNvPr id="10" name="Rechthoek: afgeronde hoeken 9"/>
            <p:cNvSpPr/>
            <p:nvPr/>
          </p:nvSpPr>
          <p:spPr>
            <a:xfrm>
              <a:off x="2735385" y="3462215"/>
              <a:ext cx="3063630" cy="226646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Box</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1" name="Rechthoek 10"/>
            <p:cNvSpPr/>
            <p:nvPr/>
          </p:nvSpPr>
          <p:spPr>
            <a:xfrm>
              <a:off x="5154245" y="3790461"/>
              <a:ext cx="1406769" cy="5470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Output Port</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2" name="Rechthoek 11"/>
            <p:cNvSpPr/>
            <p:nvPr/>
          </p:nvSpPr>
          <p:spPr>
            <a:xfrm>
              <a:off x="5154246" y="4888522"/>
              <a:ext cx="1406769" cy="5470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Output Port</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 name="Rechthoek 12"/>
            <p:cNvSpPr/>
            <p:nvPr/>
          </p:nvSpPr>
          <p:spPr>
            <a:xfrm>
              <a:off x="2032000" y="3641970"/>
              <a:ext cx="1406769" cy="5470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Start Port</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4" name="Rechthoek 13"/>
            <p:cNvSpPr/>
            <p:nvPr/>
          </p:nvSpPr>
          <p:spPr>
            <a:xfrm>
              <a:off x="2032001" y="4286741"/>
              <a:ext cx="1406769" cy="5470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Data Port</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Rechthoek 14"/>
            <p:cNvSpPr/>
            <p:nvPr/>
          </p:nvSpPr>
          <p:spPr>
            <a:xfrm>
              <a:off x="2031999" y="4931512"/>
              <a:ext cx="1406769" cy="5470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Stop Port</a:t>
              </a:r>
              <a:endParaRPr lang="nl-N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cxnSp>
        <p:nvCxnSpPr>
          <p:cNvPr id="18" name="Rechte verbindingslijn met pijl 17"/>
          <p:cNvCxnSpPr>
            <a:stCxn id="11" idx="3"/>
          </p:cNvCxnSpPr>
          <p:nvPr/>
        </p:nvCxnSpPr>
        <p:spPr>
          <a:xfrm>
            <a:off x="8360507" y="4064000"/>
            <a:ext cx="9183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p:cNvCxnSpPr>
            <a:stCxn id="12" idx="3"/>
          </p:cNvCxnSpPr>
          <p:nvPr/>
        </p:nvCxnSpPr>
        <p:spPr>
          <a:xfrm>
            <a:off x="8360509" y="5162061"/>
            <a:ext cx="918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p:cNvCxnSpPr>
            <a:endCxn id="13" idx="1"/>
          </p:cNvCxnSpPr>
          <p:nvPr/>
        </p:nvCxnSpPr>
        <p:spPr>
          <a:xfrm flipV="1">
            <a:off x="2913184" y="3915509"/>
            <a:ext cx="918309" cy="12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p:cNvCxnSpPr>
            <a:endCxn id="14" idx="1"/>
          </p:cNvCxnSpPr>
          <p:nvPr/>
        </p:nvCxnSpPr>
        <p:spPr>
          <a:xfrm>
            <a:off x="2913185" y="4560281"/>
            <a:ext cx="9183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p:cNvCxnSpPr>
            <a:endCxn id="15" idx="1"/>
          </p:cNvCxnSpPr>
          <p:nvPr/>
        </p:nvCxnSpPr>
        <p:spPr>
          <a:xfrm>
            <a:off x="2913185" y="5205052"/>
            <a:ext cx="91830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ijdelijke aanduiding voor dianummer 36"/>
          <p:cNvSpPr>
            <a:spLocks noGrp="1"/>
          </p:cNvSpPr>
          <p:nvPr>
            <p:ph type="sldNum" sz="quarter" idx="12"/>
          </p:nvPr>
        </p:nvSpPr>
        <p:spPr/>
        <p:txBody>
          <a:bodyPr/>
          <a:lstStyle/>
          <a:p>
            <a:fld id="{897D77C9-B7F6-45E3-8A3F-F767EA0FEF98}" type="slidenum">
              <a:rPr lang="nl-NL" smtClean="0"/>
              <a:pPr/>
              <a:t>4</a:t>
            </a:fld>
            <a:r>
              <a:rPr lang="nl-NL"/>
              <a:t> / 26</a:t>
            </a:r>
            <a:endParaRPr lang="nl-NL" dirty="0"/>
          </a:p>
        </p:txBody>
      </p:sp>
      <p:sp>
        <p:nvSpPr>
          <p:cNvPr id="38" name="Tijdelijke aanduiding voor datum 37"/>
          <p:cNvSpPr>
            <a:spLocks noGrp="1"/>
          </p:cNvSpPr>
          <p:nvPr>
            <p:ph type="dt" sz="half" idx="10"/>
          </p:nvPr>
        </p:nvSpPr>
        <p:spPr/>
        <p:txBody>
          <a:bodyPr/>
          <a:lstStyle/>
          <a:p>
            <a:r>
              <a:rPr lang="nl-NL"/>
              <a:t>IEEE SIMPAR 2016</a:t>
            </a:r>
            <a:endParaRPr lang="nl-NL" dirty="0"/>
          </a:p>
        </p:txBody>
      </p:sp>
      <p:sp>
        <p:nvSpPr>
          <p:cNvPr id="39" name="Tijdelijke aanduiding voor voettekst 38"/>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3219138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Related work: Targets-Drives-Means </a:t>
            </a:r>
            <a:r>
              <a:rPr lang="en-GB" dirty="0"/>
              <a:t>(</a:t>
            </a:r>
            <a:r>
              <a:rPr lang="en-GB" dirty="0" err="1"/>
              <a:t>Berenz</a:t>
            </a:r>
            <a:r>
              <a:rPr lang="en-GB" dirty="0"/>
              <a:t> and Suzuki, 2014)</a:t>
            </a:r>
            <a:endParaRPr lang="nl-NL" dirty="0"/>
          </a:p>
        </p:txBody>
      </p:sp>
      <p:sp>
        <p:nvSpPr>
          <p:cNvPr id="3" name="Tijdelijke aanduiding voor inhoud 2"/>
          <p:cNvSpPr>
            <a:spLocks noGrp="1"/>
          </p:cNvSpPr>
          <p:nvPr>
            <p:ph idx="1"/>
          </p:nvPr>
        </p:nvSpPr>
        <p:spPr>
          <a:xfrm>
            <a:off x="838200" y="1143001"/>
            <a:ext cx="7716539" cy="5033963"/>
          </a:xfrm>
        </p:spPr>
        <p:txBody>
          <a:bodyPr>
            <a:noAutofit/>
          </a:bodyPr>
          <a:lstStyle/>
          <a:p>
            <a:pPr>
              <a:lnSpc>
                <a:spcPct val="100000"/>
              </a:lnSpc>
              <a:spcBef>
                <a:spcPts val="0"/>
              </a:spcBef>
              <a:defRPr/>
            </a:pPr>
            <a:r>
              <a:rPr lang="en-GB" sz="2000" dirty="0"/>
              <a:t>Hybrid deliberative / reactive architecture (Arkin, 1998)</a:t>
            </a:r>
          </a:p>
          <a:p>
            <a:pPr>
              <a:lnSpc>
                <a:spcPct val="150000"/>
              </a:lnSpc>
              <a:spcBef>
                <a:spcPts val="0"/>
              </a:spcBef>
              <a:defRPr/>
            </a:pPr>
            <a:r>
              <a:rPr lang="en-GB" sz="2000" dirty="0"/>
              <a:t>Focused on end user development</a:t>
            </a:r>
          </a:p>
          <a:p>
            <a:r>
              <a:rPr lang="en-US" sz="2000" dirty="0"/>
              <a:t>Schemas are representations of external properties</a:t>
            </a:r>
          </a:p>
          <a:p>
            <a:r>
              <a:rPr lang="en-US" sz="2000" dirty="0"/>
              <a:t>Programs execute behaviors when their schema is active</a:t>
            </a:r>
          </a:p>
          <a:p>
            <a:r>
              <a:rPr lang="en-US" sz="2000" dirty="0"/>
              <a:t>If multiple behaviors are to be executed their execution is prioritized using a score calculator</a:t>
            </a:r>
          </a:p>
          <a:p>
            <a:r>
              <a:rPr lang="en-US" sz="2000" dirty="0"/>
              <a:t>Behaviors execute action units</a:t>
            </a:r>
          </a:p>
          <a:p>
            <a:r>
              <a:rPr lang="en-US" sz="2000" dirty="0"/>
              <a:t>Action units are pairs of an actuation function and an activation condition</a:t>
            </a:r>
          </a:p>
          <a:p>
            <a:r>
              <a:rPr lang="en-US" sz="2000" dirty="0"/>
              <a:t>Functions are called if their condition applies</a:t>
            </a:r>
            <a:endParaRPr lang="nl-NL" sz="2000" dirty="0"/>
          </a:p>
        </p:txBody>
      </p:sp>
      <p:sp>
        <p:nvSpPr>
          <p:cNvPr id="7" name="Rechthoek 6"/>
          <p:cNvSpPr/>
          <p:nvPr/>
        </p:nvSpPr>
        <p:spPr>
          <a:xfrm>
            <a:off x="10377842" y="1151729"/>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Schema</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8" name="Rechthoek 7"/>
          <p:cNvSpPr/>
          <p:nvPr/>
        </p:nvSpPr>
        <p:spPr>
          <a:xfrm>
            <a:off x="8632491" y="2339114"/>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Behavior</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9" name="Rechthoek 8"/>
          <p:cNvSpPr/>
          <p:nvPr/>
        </p:nvSpPr>
        <p:spPr>
          <a:xfrm>
            <a:off x="8554741" y="3536542"/>
            <a:ext cx="1384823"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Action unit</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0" name="Rechthoek 9"/>
          <p:cNvSpPr/>
          <p:nvPr/>
        </p:nvSpPr>
        <p:spPr>
          <a:xfrm>
            <a:off x="10365462" y="4702512"/>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Function</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1" name="Rechthoek 10"/>
          <p:cNvSpPr/>
          <p:nvPr/>
        </p:nvSpPr>
        <p:spPr>
          <a:xfrm>
            <a:off x="10365462" y="3991102"/>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Condition</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2" name="Rechthoek 11"/>
          <p:cNvSpPr/>
          <p:nvPr/>
        </p:nvSpPr>
        <p:spPr>
          <a:xfrm>
            <a:off x="10057749" y="2905170"/>
            <a:ext cx="1844747"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Score calculator</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3" name="Rechthoek 12"/>
          <p:cNvSpPr/>
          <p:nvPr/>
        </p:nvSpPr>
        <p:spPr>
          <a:xfrm>
            <a:off x="8632491" y="1143001"/>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Program</a:t>
            </a:r>
            <a:endParaRPr lang="nl-NL" i="1" dirty="0">
              <a:latin typeface="Roboto" panose="02000000000000000000" pitchFamily="2" charset="0"/>
              <a:ea typeface="Roboto" panose="02000000000000000000" pitchFamily="2" charset="0"/>
              <a:cs typeface="Roboto" panose="02000000000000000000" pitchFamily="2" charset="0"/>
            </a:endParaRPr>
          </a:p>
        </p:txBody>
      </p:sp>
      <p:cxnSp>
        <p:nvCxnSpPr>
          <p:cNvPr id="15" name="Rechte verbindingslijn 14"/>
          <p:cNvCxnSpPr>
            <a:stCxn id="13" idx="2"/>
            <a:endCxn id="8" idx="0"/>
          </p:cNvCxnSpPr>
          <p:nvPr/>
        </p:nvCxnSpPr>
        <p:spPr>
          <a:xfrm>
            <a:off x="9247151" y="1617273"/>
            <a:ext cx="0" cy="721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p:cNvCxnSpPr>
            <a:stCxn id="8" idx="2"/>
            <a:endCxn id="9" idx="0"/>
          </p:cNvCxnSpPr>
          <p:nvPr/>
        </p:nvCxnSpPr>
        <p:spPr>
          <a:xfrm>
            <a:off x="9247152" y="2813387"/>
            <a:ext cx="1" cy="7231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Verbindingslijn: gebogen 28"/>
          <p:cNvCxnSpPr>
            <a:stCxn id="9" idx="3"/>
            <a:endCxn id="10" idx="1"/>
          </p:cNvCxnSpPr>
          <p:nvPr/>
        </p:nvCxnSpPr>
        <p:spPr>
          <a:xfrm>
            <a:off x="9939563" y="3773680"/>
            <a:ext cx="425900" cy="116596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Verbindingslijn: gebogen 30"/>
          <p:cNvCxnSpPr>
            <a:stCxn id="9" idx="3"/>
            <a:endCxn id="11" idx="1"/>
          </p:cNvCxnSpPr>
          <p:nvPr/>
        </p:nvCxnSpPr>
        <p:spPr>
          <a:xfrm>
            <a:off x="9939563" y="3773679"/>
            <a:ext cx="425900" cy="45456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Verbindingslijn: gebogen 55"/>
          <p:cNvCxnSpPr>
            <a:stCxn id="8" idx="3"/>
            <a:endCxn id="7" idx="1"/>
          </p:cNvCxnSpPr>
          <p:nvPr/>
        </p:nvCxnSpPr>
        <p:spPr>
          <a:xfrm flipV="1">
            <a:off x="9861810" y="1388866"/>
            <a:ext cx="516033" cy="118738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Verbindingslijn: gebogen 58"/>
          <p:cNvCxnSpPr>
            <a:stCxn id="8" idx="3"/>
            <a:endCxn id="12" idx="1"/>
          </p:cNvCxnSpPr>
          <p:nvPr/>
        </p:nvCxnSpPr>
        <p:spPr>
          <a:xfrm>
            <a:off x="9861810" y="2576251"/>
            <a:ext cx="195940" cy="56605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jdelijke aanduiding voor dianummer 15"/>
          <p:cNvSpPr>
            <a:spLocks noGrp="1"/>
          </p:cNvSpPr>
          <p:nvPr>
            <p:ph type="sldNum" sz="quarter" idx="12"/>
          </p:nvPr>
        </p:nvSpPr>
        <p:spPr/>
        <p:txBody>
          <a:bodyPr/>
          <a:lstStyle/>
          <a:p>
            <a:fld id="{897D77C9-B7F6-45E3-8A3F-F767EA0FEF98}" type="slidenum">
              <a:rPr lang="nl-NL" smtClean="0"/>
              <a:pPr/>
              <a:t>5</a:t>
            </a:fld>
            <a:r>
              <a:rPr lang="nl-NL"/>
              <a:t> / 26</a:t>
            </a:r>
            <a:endParaRPr lang="nl-NL" dirty="0"/>
          </a:p>
        </p:txBody>
      </p:sp>
      <p:sp>
        <p:nvSpPr>
          <p:cNvPr id="17" name="Tijdelijke aanduiding voor datum 16"/>
          <p:cNvSpPr>
            <a:spLocks noGrp="1"/>
          </p:cNvSpPr>
          <p:nvPr>
            <p:ph type="dt" sz="half" idx="10"/>
          </p:nvPr>
        </p:nvSpPr>
        <p:spPr/>
        <p:txBody>
          <a:bodyPr/>
          <a:lstStyle/>
          <a:p>
            <a:r>
              <a:rPr lang="nl-NL"/>
              <a:t>IEEE SIMPAR 2016</a:t>
            </a:r>
            <a:endParaRPr lang="nl-NL" dirty="0"/>
          </a:p>
        </p:txBody>
      </p:sp>
      <p:sp>
        <p:nvSpPr>
          <p:cNvPr id="18" name="Tijdelijke aanduiding voor voettekst 17"/>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2311123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Related work: Robot Operating System (</a:t>
            </a:r>
            <a:r>
              <a:rPr lang="nl-NL" dirty="0"/>
              <a:t>Quigley et al., 2009)</a:t>
            </a:r>
            <a:endParaRPr lang="nl-NL" dirty="0"/>
          </a:p>
        </p:txBody>
      </p:sp>
      <p:sp>
        <p:nvSpPr>
          <p:cNvPr id="3" name="Tijdelijke aanduiding voor inhoud 2"/>
          <p:cNvSpPr>
            <a:spLocks noGrp="1"/>
          </p:cNvSpPr>
          <p:nvPr>
            <p:ph idx="1"/>
          </p:nvPr>
        </p:nvSpPr>
        <p:spPr/>
        <p:txBody>
          <a:bodyPr/>
          <a:lstStyle/>
          <a:p>
            <a:r>
              <a:rPr lang="en-US" dirty="0"/>
              <a:t>Collection of packages and tools for controlling robots</a:t>
            </a:r>
          </a:p>
          <a:p>
            <a:r>
              <a:rPr lang="en-US" dirty="0"/>
              <a:t>We are mainly interested in the ROS Graph</a:t>
            </a:r>
          </a:p>
          <a:p>
            <a:r>
              <a:rPr lang="en-US" dirty="0"/>
              <a:t>Nodes are units of computation</a:t>
            </a:r>
          </a:p>
          <a:p>
            <a:r>
              <a:rPr lang="en-US" dirty="0"/>
              <a:t>Nodes communicate using messages</a:t>
            </a:r>
          </a:p>
          <a:p>
            <a:r>
              <a:rPr lang="en-US" dirty="0"/>
              <a:t>Messages are passed using topics</a:t>
            </a:r>
          </a:p>
        </p:txBody>
      </p:sp>
      <p:sp>
        <p:nvSpPr>
          <p:cNvPr id="10" name="Rechthoek 9"/>
          <p:cNvSpPr/>
          <p:nvPr/>
        </p:nvSpPr>
        <p:spPr>
          <a:xfrm>
            <a:off x="2966742" y="4780682"/>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Node </a:t>
            </a:r>
            <a:r>
              <a:rPr lang="en-US" i="1" dirty="0">
                <a:latin typeface="Roboto" panose="02000000000000000000" pitchFamily="2" charset="0"/>
                <a:ea typeface="Roboto" panose="02000000000000000000" pitchFamily="2" charset="0"/>
                <a:cs typeface="Roboto" panose="02000000000000000000" pitchFamily="2" charset="0"/>
              </a:rPr>
              <a:t>n</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2" name="Rechthoek 11"/>
          <p:cNvSpPr/>
          <p:nvPr/>
        </p:nvSpPr>
        <p:spPr>
          <a:xfrm>
            <a:off x="5532246" y="4780682"/>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Topic </a:t>
            </a:r>
            <a:r>
              <a:rPr lang="en-US" i="1" dirty="0">
                <a:latin typeface="Roboto" panose="02000000000000000000" pitchFamily="2" charset="0"/>
                <a:ea typeface="Roboto" panose="02000000000000000000" pitchFamily="2" charset="0"/>
                <a:cs typeface="Roboto" panose="02000000000000000000" pitchFamily="2" charset="0"/>
              </a:rPr>
              <a:t>t</a:t>
            </a:r>
            <a:endParaRPr lang="nl-NL" i="1" dirty="0">
              <a:latin typeface="Roboto" panose="02000000000000000000" pitchFamily="2" charset="0"/>
              <a:ea typeface="Roboto" panose="02000000000000000000" pitchFamily="2" charset="0"/>
              <a:cs typeface="Roboto" panose="02000000000000000000" pitchFamily="2" charset="0"/>
            </a:endParaRPr>
          </a:p>
        </p:txBody>
      </p:sp>
      <p:sp>
        <p:nvSpPr>
          <p:cNvPr id="13" name="Rechthoek 12"/>
          <p:cNvSpPr/>
          <p:nvPr/>
        </p:nvSpPr>
        <p:spPr>
          <a:xfrm>
            <a:off x="8097751" y="4780681"/>
            <a:ext cx="1229319" cy="474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panose="02000000000000000000" pitchFamily="2" charset="0"/>
                <a:ea typeface="Roboto" panose="02000000000000000000" pitchFamily="2" charset="0"/>
                <a:cs typeface="Roboto" panose="02000000000000000000" pitchFamily="2" charset="0"/>
              </a:rPr>
              <a:t>Node </a:t>
            </a:r>
            <a:r>
              <a:rPr lang="en-US" i="1" dirty="0">
                <a:latin typeface="Roboto" panose="02000000000000000000" pitchFamily="2" charset="0"/>
                <a:ea typeface="Roboto" panose="02000000000000000000" pitchFamily="2" charset="0"/>
                <a:cs typeface="Roboto" panose="02000000000000000000" pitchFamily="2" charset="0"/>
              </a:rPr>
              <a:t>n’</a:t>
            </a:r>
            <a:endParaRPr lang="nl-NL" i="1" dirty="0">
              <a:latin typeface="Roboto" panose="02000000000000000000" pitchFamily="2" charset="0"/>
              <a:ea typeface="Roboto" panose="02000000000000000000" pitchFamily="2" charset="0"/>
              <a:cs typeface="Roboto" panose="02000000000000000000" pitchFamily="2" charset="0"/>
            </a:endParaRPr>
          </a:p>
        </p:txBody>
      </p:sp>
      <p:cxnSp>
        <p:nvCxnSpPr>
          <p:cNvPr id="26" name="Verbindingslijn: gebogen 25"/>
          <p:cNvCxnSpPr>
            <a:stCxn id="13" idx="0"/>
            <a:endCxn id="12" idx="0"/>
          </p:cNvCxnSpPr>
          <p:nvPr/>
        </p:nvCxnSpPr>
        <p:spPr>
          <a:xfrm rot="16200000" flipH="1" flipV="1">
            <a:off x="7429658" y="3497929"/>
            <a:ext cx="1" cy="2565505"/>
          </a:xfrm>
          <a:prstGeom prst="bentConnector3">
            <a:avLst>
              <a:gd name="adj1" fmla="val -228600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kstvak 26"/>
          <p:cNvSpPr txBox="1"/>
          <p:nvPr/>
        </p:nvSpPr>
        <p:spPr>
          <a:xfrm>
            <a:off x="6850814" y="4354333"/>
            <a:ext cx="1157689" cy="307777"/>
          </a:xfrm>
          <a:prstGeom prst="rect">
            <a:avLst/>
          </a:prstGeom>
          <a:solidFill>
            <a:schemeClr val="bg1"/>
          </a:solid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1. subscribe</a:t>
            </a:r>
            <a:endParaRPr lang="nl-NL" sz="1400" dirty="0">
              <a:latin typeface="Roboto" panose="02000000000000000000" pitchFamily="2" charset="0"/>
              <a:ea typeface="Roboto" panose="02000000000000000000" pitchFamily="2" charset="0"/>
              <a:cs typeface="Roboto" panose="02000000000000000000" pitchFamily="2" charset="0"/>
            </a:endParaRPr>
          </a:p>
        </p:txBody>
      </p:sp>
      <p:cxnSp>
        <p:nvCxnSpPr>
          <p:cNvPr id="29" name="Rechte verbindingslijn met pijl 28"/>
          <p:cNvCxnSpPr>
            <a:stCxn id="10" idx="3"/>
            <a:endCxn id="12" idx="1"/>
          </p:cNvCxnSpPr>
          <p:nvPr/>
        </p:nvCxnSpPr>
        <p:spPr>
          <a:xfrm>
            <a:off x="4196060" y="5017819"/>
            <a:ext cx="13361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kstvak 29"/>
          <p:cNvSpPr txBox="1"/>
          <p:nvPr/>
        </p:nvSpPr>
        <p:spPr>
          <a:xfrm>
            <a:off x="4382165" y="4833152"/>
            <a:ext cx="957313" cy="307777"/>
          </a:xfrm>
          <a:prstGeom prst="rect">
            <a:avLst/>
          </a:prstGeom>
          <a:solidFill>
            <a:schemeClr val="bg1"/>
          </a:solid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2. publish</a:t>
            </a:r>
            <a:endParaRPr lang="nl-NL" sz="1400" dirty="0">
              <a:latin typeface="Roboto" panose="02000000000000000000" pitchFamily="2" charset="0"/>
              <a:ea typeface="Roboto" panose="02000000000000000000" pitchFamily="2" charset="0"/>
              <a:cs typeface="Roboto" panose="02000000000000000000" pitchFamily="2" charset="0"/>
            </a:endParaRPr>
          </a:p>
        </p:txBody>
      </p:sp>
      <p:cxnSp>
        <p:nvCxnSpPr>
          <p:cNvPr id="33" name="Rechte verbindingslijn met pijl 32"/>
          <p:cNvCxnSpPr>
            <a:stCxn id="12" idx="3"/>
            <a:endCxn id="13" idx="1"/>
          </p:cNvCxnSpPr>
          <p:nvPr/>
        </p:nvCxnSpPr>
        <p:spPr>
          <a:xfrm flipV="1">
            <a:off x="6761565" y="5017818"/>
            <a:ext cx="133618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kstvak 30"/>
          <p:cNvSpPr txBox="1"/>
          <p:nvPr/>
        </p:nvSpPr>
        <p:spPr>
          <a:xfrm>
            <a:off x="7044778" y="4832501"/>
            <a:ext cx="769763" cy="307777"/>
          </a:xfrm>
          <a:prstGeom prst="rect">
            <a:avLst/>
          </a:prstGeom>
          <a:solidFill>
            <a:schemeClr val="bg1"/>
          </a:solid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3. push</a:t>
            </a:r>
            <a:endParaRPr lang="nl-NL" sz="1400" dirty="0">
              <a:latin typeface="Roboto" panose="02000000000000000000" pitchFamily="2" charset="0"/>
              <a:ea typeface="Roboto" panose="02000000000000000000" pitchFamily="2" charset="0"/>
              <a:cs typeface="Roboto" panose="02000000000000000000" pitchFamily="2" charset="0"/>
            </a:endParaRPr>
          </a:p>
        </p:txBody>
      </p:sp>
      <p:sp>
        <p:nvSpPr>
          <p:cNvPr id="8" name="Tijdelijke aanduiding voor dianummer 7"/>
          <p:cNvSpPr>
            <a:spLocks noGrp="1"/>
          </p:cNvSpPr>
          <p:nvPr>
            <p:ph type="sldNum" sz="quarter" idx="12"/>
          </p:nvPr>
        </p:nvSpPr>
        <p:spPr/>
        <p:txBody>
          <a:bodyPr/>
          <a:lstStyle/>
          <a:p>
            <a:fld id="{897D77C9-B7F6-45E3-8A3F-F767EA0FEF98}" type="slidenum">
              <a:rPr lang="nl-NL" smtClean="0"/>
              <a:pPr/>
              <a:t>6</a:t>
            </a:fld>
            <a:r>
              <a:rPr lang="nl-NL"/>
              <a:t> / 26</a:t>
            </a:r>
            <a:endParaRPr lang="nl-NL" dirty="0"/>
          </a:p>
        </p:txBody>
      </p:sp>
      <p:sp>
        <p:nvSpPr>
          <p:cNvPr id="9" name="Tijdelijke aanduiding voor datum 8"/>
          <p:cNvSpPr>
            <a:spLocks noGrp="1"/>
          </p:cNvSpPr>
          <p:nvPr>
            <p:ph type="dt" sz="half" idx="10"/>
          </p:nvPr>
        </p:nvSpPr>
        <p:spPr/>
        <p:txBody>
          <a:bodyPr/>
          <a:lstStyle/>
          <a:p>
            <a:r>
              <a:rPr lang="nl-NL"/>
              <a:t>IEEE SIMPAR 2016</a:t>
            </a:r>
            <a:endParaRPr lang="nl-NL" dirty="0"/>
          </a:p>
        </p:txBody>
      </p:sp>
      <p:sp>
        <p:nvSpPr>
          <p:cNvPr id="11" name="Tijdelijke aanduiding voor voettekst 10"/>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3564398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Related work: </a:t>
            </a:r>
            <a:r>
              <a:rPr lang="en-US" dirty="0" err="1"/>
              <a:t>DisCODe</a:t>
            </a:r>
            <a:r>
              <a:rPr lang="en-US" dirty="0"/>
              <a:t> (</a:t>
            </a:r>
            <a:r>
              <a:rPr lang="nl-NL" dirty="0" err="1"/>
              <a:t>Stefanczyk</a:t>
            </a:r>
            <a:r>
              <a:rPr lang="nl-NL" dirty="0"/>
              <a:t> </a:t>
            </a:r>
            <a:r>
              <a:rPr lang="nl-NL" dirty="0" err="1"/>
              <a:t>and</a:t>
            </a:r>
            <a:r>
              <a:rPr lang="nl-NL" dirty="0"/>
              <a:t> </a:t>
            </a:r>
            <a:r>
              <a:rPr lang="nl-NL" dirty="0" err="1"/>
              <a:t>Kornuta</a:t>
            </a:r>
            <a:r>
              <a:rPr lang="nl-NL" dirty="0"/>
              <a:t>, 2014)</a:t>
            </a:r>
            <a:endParaRPr lang="nl-NL" dirty="0"/>
          </a:p>
        </p:txBody>
      </p:sp>
      <p:sp>
        <p:nvSpPr>
          <p:cNvPr id="3" name="Tijdelijke aanduiding voor inhoud 2"/>
          <p:cNvSpPr>
            <a:spLocks noGrp="1"/>
          </p:cNvSpPr>
          <p:nvPr>
            <p:ph idx="1"/>
          </p:nvPr>
        </p:nvSpPr>
        <p:spPr/>
        <p:txBody>
          <a:bodyPr/>
          <a:lstStyle/>
          <a:p>
            <a:r>
              <a:rPr lang="en-US" dirty="0"/>
              <a:t>Distributed Component Oriented Data Processing</a:t>
            </a:r>
          </a:p>
          <a:p>
            <a:r>
              <a:rPr lang="en-US" dirty="0"/>
              <a:t>Behavior is contained in components</a:t>
            </a:r>
          </a:p>
          <a:p>
            <a:r>
              <a:rPr lang="en-US" dirty="0"/>
              <a:t>Components are connected using arrows</a:t>
            </a:r>
            <a:endParaRPr lang="nl-NL" dirty="0"/>
          </a:p>
        </p:txBody>
      </p:sp>
      <p:pic>
        <p:nvPicPr>
          <p:cNvPr id="12" name="Afbeelding 11"/>
          <p:cNvPicPr>
            <a:picLocks noChangeAspect="1"/>
          </p:cNvPicPr>
          <p:nvPr/>
        </p:nvPicPr>
        <p:blipFill>
          <a:blip r:embed="rId2"/>
          <a:stretch>
            <a:fillRect/>
          </a:stretch>
        </p:blipFill>
        <p:spPr>
          <a:xfrm>
            <a:off x="384909" y="2641915"/>
            <a:ext cx="5916247" cy="3161380"/>
          </a:xfrm>
          <a:prstGeom prst="rect">
            <a:avLst/>
          </a:prstGeom>
        </p:spPr>
      </p:pic>
      <p:pic>
        <p:nvPicPr>
          <p:cNvPr id="13" name="Afbeelding 12"/>
          <p:cNvPicPr>
            <a:picLocks noChangeAspect="1"/>
          </p:cNvPicPr>
          <p:nvPr/>
        </p:nvPicPr>
        <p:blipFill>
          <a:blip r:embed="rId3"/>
          <a:stretch>
            <a:fillRect/>
          </a:stretch>
        </p:blipFill>
        <p:spPr>
          <a:xfrm>
            <a:off x="6010034" y="3142225"/>
            <a:ext cx="5494215" cy="2160761"/>
          </a:xfrm>
          <a:prstGeom prst="rect">
            <a:avLst/>
          </a:prstGeom>
        </p:spPr>
      </p:pic>
      <p:sp>
        <p:nvSpPr>
          <p:cNvPr id="15" name="Tijdelijke aanduiding voor dianummer 14"/>
          <p:cNvSpPr>
            <a:spLocks noGrp="1"/>
          </p:cNvSpPr>
          <p:nvPr>
            <p:ph type="sldNum" sz="quarter" idx="12"/>
          </p:nvPr>
        </p:nvSpPr>
        <p:spPr/>
        <p:txBody>
          <a:bodyPr/>
          <a:lstStyle/>
          <a:p>
            <a:fld id="{897D77C9-B7F6-45E3-8A3F-F767EA0FEF98}" type="slidenum">
              <a:rPr lang="nl-NL" smtClean="0"/>
              <a:pPr/>
              <a:t>7</a:t>
            </a:fld>
            <a:r>
              <a:rPr lang="nl-NL"/>
              <a:t> / 26</a:t>
            </a:r>
            <a:endParaRPr lang="nl-NL" dirty="0"/>
          </a:p>
        </p:txBody>
      </p:sp>
      <p:sp>
        <p:nvSpPr>
          <p:cNvPr id="16" name="Tijdelijke aanduiding voor datum 15"/>
          <p:cNvSpPr>
            <a:spLocks noGrp="1"/>
          </p:cNvSpPr>
          <p:nvPr>
            <p:ph type="dt" sz="half" idx="10"/>
          </p:nvPr>
        </p:nvSpPr>
        <p:spPr/>
        <p:txBody>
          <a:bodyPr/>
          <a:lstStyle/>
          <a:p>
            <a:r>
              <a:rPr lang="nl-NL"/>
              <a:t>IEEE SIMPAR 2016</a:t>
            </a:r>
            <a:endParaRPr lang="nl-NL" dirty="0"/>
          </a:p>
        </p:txBody>
      </p:sp>
      <p:sp>
        <p:nvSpPr>
          <p:cNvPr id="17" name="Tijdelijke aanduiding voor voettekst 16"/>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1219487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el 50"/>
          <p:cNvSpPr>
            <a:spLocks noGrp="1"/>
          </p:cNvSpPr>
          <p:nvPr>
            <p:ph type="title"/>
          </p:nvPr>
        </p:nvSpPr>
        <p:spPr/>
        <p:txBody>
          <a:bodyPr>
            <a:normAutofit/>
          </a:bodyPr>
          <a:lstStyle/>
          <a:p>
            <a:r>
              <a:rPr lang="en-US" dirty="0"/>
              <a:t>Cognitive Robot Programming</a:t>
            </a:r>
          </a:p>
        </p:txBody>
      </p:sp>
      <p:sp>
        <p:nvSpPr>
          <p:cNvPr id="19" name="Ovaal 18"/>
          <p:cNvSpPr/>
          <p:nvPr/>
        </p:nvSpPr>
        <p:spPr>
          <a:xfrm>
            <a:off x="5164454" y="3085590"/>
            <a:ext cx="1043873" cy="10438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20" name="Afbeelding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7217" y="921169"/>
            <a:ext cx="3810196" cy="5385417"/>
          </a:xfrm>
          <a:prstGeom prst="rect">
            <a:avLst/>
          </a:prstGeom>
          <a:effectLst/>
        </p:spPr>
      </p:pic>
      <p:grpSp>
        <p:nvGrpSpPr>
          <p:cNvPr id="21" name="Groep 20"/>
          <p:cNvGrpSpPr/>
          <p:nvPr/>
        </p:nvGrpSpPr>
        <p:grpSpPr>
          <a:xfrm>
            <a:off x="4943300" y="3422861"/>
            <a:ext cx="5266719" cy="821733"/>
            <a:chOff x="4782986" y="3629870"/>
            <a:chExt cx="5266719" cy="821732"/>
          </a:xfrm>
        </p:grpSpPr>
        <p:sp>
          <p:nvSpPr>
            <p:cNvPr id="22" name="Tekstvak 21"/>
            <p:cNvSpPr txBox="1"/>
            <p:nvPr/>
          </p:nvSpPr>
          <p:spPr>
            <a:xfrm>
              <a:off x="9254294" y="3636221"/>
              <a:ext cx="79541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nl-NL" dirty="0">
                  <a:latin typeface="Roboto" panose="02000000000000000000" pitchFamily="2" charset="0"/>
                  <a:ea typeface="Roboto" panose="02000000000000000000" pitchFamily="2" charset="0"/>
                  <a:cs typeface="Roboto" panose="02000000000000000000" pitchFamily="2" charset="0"/>
                </a:rPr>
                <a:t>Robot</a:t>
              </a:r>
            </a:p>
          </p:txBody>
        </p:sp>
        <p:sp>
          <p:nvSpPr>
            <p:cNvPr id="23" name="Tekstvak 22"/>
            <p:cNvSpPr txBox="1"/>
            <p:nvPr/>
          </p:nvSpPr>
          <p:spPr>
            <a:xfrm>
              <a:off x="4782986" y="3636221"/>
              <a:ext cx="147348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nl-NL" dirty="0">
                  <a:latin typeface="Roboto" panose="02000000000000000000" pitchFamily="2" charset="0"/>
                  <a:ea typeface="Roboto" panose="02000000000000000000" pitchFamily="2" charset="0"/>
                  <a:cs typeface="Roboto" panose="02000000000000000000" pitchFamily="2" charset="0"/>
                </a:rPr>
                <a:t>Environment</a:t>
              </a:r>
            </a:p>
          </p:txBody>
        </p:sp>
        <p:cxnSp>
          <p:nvCxnSpPr>
            <p:cNvPr id="24" name="Gebogen verbindingslijn 23"/>
            <p:cNvCxnSpPr>
              <a:stCxn id="23" idx="3"/>
              <a:endCxn id="22" idx="1"/>
            </p:cNvCxnSpPr>
            <p:nvPr/>
          </p:nvCxnSpPr>
          <p:spPr>
            <a:xfrm>
              <a:off x="6256466" y="3820887"/>
              <a:ext cx="2997828" cy="127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5" name="Gebogen verbindingslijn 24"/>
            <p:cNvCxnSpPr>
              <a:stCxn id="22" idx="2"/>
              <a:endCxn id="23" idx="2"/>
            </p:cNvCxnSpPr>
            <p:nvPr/>
          </p:nvCxnSpPr>
          <p:spPr>
            <a:xfrm rot="5400000">
              <a:off x="7585863" y="1939416"/>
              <a:ext cx="12700" cy="4132274"/>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26" name="Tekstvak 25"/>
            <p:cNvSpPr txBox="1"/>
            <p:nvPr/>
          </p:nvSpPr>
          <p:spPr>
            <a:xfrm>
              <a:off x="7106022" y="3629870"/>
              <a:ext cx="885179" cy="369332"/>
            </a:xfrm>
            <a:prstGeom prst="rect">
              <a:avLst/>
            </a:prstGeom>
            <a:solidFill>
              <a:schemeClr val="bg1"/>
            </a:solidFill>
          </p:spPr>
          <p:txBody>
            <a:bodyPr wrap="none" rtlCol="0">
              <a:spAutoFit/>
            </a:bodyPr>
            <a:lstStyle/>
            <a:p>
              <a:r>
                <a:rPr lang="nl-NL" dirty="0" err="1"/>
                <a:t>sensing</a:t>
              </a:r>
              <a:endParaRPr lang="nl-NL" dirty="0"/>
            </a:p>
          </p:txBody>
        </p:sp>
        <p:sp>
          <p:nvSpPr>
            <p:cNvPr id="27" name="Tekstvak 26"/>
            <p:cNvSpPr txBox="1"/>
            <p:nvPr/>
          </p:nvSpPr>
          <p:spPr>
            <a:xfrm>
              <a:off x="7028777" y="4082270"/>
              <a:ext cx="1073820" cy="369332"/>
            </a:xfrm>
            <a:prstGeom prst="rect">
              <a:avLst/>
            </a:prstGeom>
            <a:solidFill>
              <a:schemeClr val="bg1"/>
            </a:solidFill>
          </p:spPr>
          <p:txBody>
            <a:bodyPr wrap="none" rtlCol="0">
              <a:spAutoFit/>
            </a:bodyPr>
            <a:lstStyle/>
            <a:p>
              <a:r>
                <a:rPr lang="nl-NL" dirty="0" err="1"/>
                <a:t>actuation</a:t>
              </a:r>
              <a:endParaRPr lang="nl-NL" dirty="0"/>
            </a:p>
          </p:txBody>
        </p:sp>
      </p:grpSp>
      <p:sp>
        <p:nvSpPr>
          <p:cNvPr id="35" name="Tekstvak 34"/>
          <p:cNvSpPr txBox="1"/>
          <p:nvPr/>
        </p:nvSpPr>
        <p:spPr>
          <a:xfrm>
            <a:off x="9259118" y="1923536"/>
            <a:ext cx="11063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nl-NL" dirty="0">
                <a:latin typeface="Roboto" panose="02000000000000000000" pitchFamily="2" charset="0"/>
                <a:ea typeface="Roboto" panose="02000000000000000000" pitchFamily="2" charset="0"/>
                <a:cs typeface="Roboto" panose="02000000000000000000" pitchFamily="2" charset="0"/>
              </a:rPr>
              <a:t>Software</a:t>
            </a:r>
          </a:p>
        </p:txBody>
      </p:sp>
      <p:cxnSp>
        <p:nvCxnSpPr>
          <p:cNvPr id="36" name="Gebogen verbindingslijn 35"/>
          <p:cNvCxnSpPr>
            <a:stCxn id="35" idx="3"/>
          </p:cNvCxnSpPr>
          <p:nvPr/>
        </p:nvCxnSpPr>
        <p:spPr>
          <a:xfrm flipH="1">
            <a:off x="10210020" y="2108202"/>
            <a:ext cx="155491" cy="1505675"/>
          </a:xfrm>
          <a:prstGeom prst="bentConnector4">
            <a:avLst>
              <a:gd name="adj1" fmla="val -147018"/>
              <a:gd name="adj2" fmla="val 56132"/>
            </a:avLst>
          </a:prstGeom>
          <a:ln>
            <a:tailEnd type="triangle"/>
          </a:ln>
        </p:spPr>
        <p:style>
          <a:lnRef idx="1">
            <a:schemeClr val="dk1"/>
          </a:lnRef>
          <a:fillRef idx="0">
            <a:schemeClr val="dk1"/>
          </a:fillRef>
          <a:effectRef idx="0">
            <a:schemeClr val="dk1"/>
          </a:effectRef>
          <a:fontRef idx="minor">
            <a:schemeClr val="tx1"/>
          </a:fontRef>
        </p:style>
      </p:cxnSp>
      <p:cxnSp>
        <p:nvCxnSpPr>
          <p:cNvPr id="37" name="Gebogen verbindingslijn 36"/>
          <p:cNvCxnSpPr>
            <a:endCxn id="35" idx="2"/>
          </p:cNvCxnSpPr>
          <p:nvPr/>
        </p:nvCxnSpPr>
        <p:spPr>
          <a:xfrm rot="16200000" flipV="1">
            <a:off x="9244144" y="2861039"/>
            <a:ext cx="1136344" cy="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8" name="Tekstvak 37"/>
          <p:cNvSpPr txBox="1"/>
          <p:nvPr/>
        </p:nvSpPr>
        <p:spPr>
          <a:xfrm>
            <a:off x="8762188" y="2676372"/>
            <a:ext cx="679994" cy="369332"/>
          </a:xfrm>
          <a:prstGeom prst="rect">
            <a:avLst/>
          </a:prstGeom>
          <a:solidFill>
            <a:srgbClr val="FFFFFF">
              <a:alpha val="50196"/>
            </a:srgbClr>
          </a:solidFill>
        </p:spPr>
        <p:txBody>
          <a:bodyPr wrap="none" rtlCol="0">
            <a:spAutoFit/>
          </a:bodyPr>
          <a:lstStyle/>
          <a:p>
            <a:r>
              <a:rPr lang="nl-NL" dirty="0"/>
              <a:t>input</a:t>
            </a:r>
          </a:p>
        </p:txBody>
      </p:sp>
      <p:sp>
        <p:nvSpPr>
          <p:cNvPr id="39" name="Tekstvak 38"/>
          <p:cNvSpPr txBox="1"/>
          <p:nvPr/>
        </p:nvSpPr>
        <p:spPr>
          <a:xfrm>
            <a:off x="10606878" y="2676372"/>
            <a:ext cx="825867" cy="369332"/>
          </a:xfrm>
          <a:prstGeom prst="rect">
            <a:avLst/>
          </a:prstGeom>
          <a:solidFill>
            <a:srgbClr val="FFFFFF">
              <a:alpha val="50196"/>
            </a:srgbClr>
          </a:solidFill>
        </p:spPr>
        <p:txBody>
          <a:bodyPr wrap="none" rtlCol="0">
            <a:spAutoFit/>
          </a:bodyPr>
          <a:lstStyle/>
          <a:p>
            <a:r>
              <a:rPr lang="nl-NL" dirty="0"/>
              <a:t>output</a:t>
            </a:r>
          </a:p>
        </p:txBody>
      </p:sp>
      <p:sp>
        <p:nvSpPr>
          <p:cNvPr id="4" name="Tijdelijke aanduiding voor inhoud 3"/>
          <p:cNvSpPr>
            <a:spLocks noGrp="1"/>
          </p:cNvSpPr>
          <p:nvPr>
            <p:ph idx="1"/>
          </p:nvPr>
        </p:nvSpPr>
        <p:spPr>
          <a:xfrm>
            <a:off x="838201" y="1143001"/>
            <a:ext cx="7526283" cy="5033963"/>
          </a:xfrm>
        </p:spPr>
        <p:txBody>
          <a:bodyPr/>
          <a:lstStyle/>
          <a:p>
            <a:pPr marL="0" indent="0">
              <a:buNone/>
            </a:pPr>
            <a:r>
              <a:rPr lang="en-US" dirty="0"/>
              <a:t>Robots are embedded into a partly uncontrollable environment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r>
              <a:rPr lang="en-US" dirty="0"/>
              <a:t>The alignment between an environment, the robot hardware and the robot software is complex</a:t>
            </a:r>
            <a:endParaRPr lang="nl-NL" dirty="0"/>
          </a:p>
        </p:txBody>
      </p:sp>
      <p:sp>
        <p:nvSpPr>
          <p:cNvPr id="5" name="Tijdelijke aanduiding voor dianummer 4"/>
          <p:cNvSpPr>
            <a:spLocks noGrp="1"/>
          </p:cNvSpPr>
          <p:nvPr>
            <p:ph type="sldNum" sz="quarter" idx="12"/>
          </p:nvPr>
        </p:nvSpPr>
        <p:spPr/>
        <p:txBody>
          <a:bodyPr/>
          <a:lstStyle/>
          <a:p>
            <a:fld id="{897D77C9-B7F6-45E3-8A3F-F767EA0FEF98}" type="slidenum">
              <a:rPr lang="nl-NL" smtClean="0"/>
              <a:pPr/>
              <a:t>8</a:t>
            </a:fld>
            <a:r>
              <a:rPr lang="nl-NL"/>
              <a:t> / 26</a:t>
            </a:r>
            <a:endParaRPr lang="nl-NL" dirty="0"/>
          </a:p>
        </p:txBody>
      </p:sp>
      <p:sp>
        <p:nvSpPr>
          <p:cNvPr id="7" name="Tijdelijke aanduiding voor datum 6"/>
          <p:cNvSpPr>
            <a:spLocks noGrp="1"/>
          </p:cNvSpPr>
          <p:nvPr>
            <p:ph type="dt" sz="half" idx="10"/>
          </p:nvPr>
        </p:nvSpPr>
        <p:spPr/>
        <p:txBody>
          <a:bodyPr/>
          <a:lstStyle/>
          <a:p>
            <a:r>
              <a:rPr lang="nl-NL"/>
              <a:t>IEEE SIMPAR 2016</a:t>
            </a:r>
            <a:endParaRPr lang="nl-NL" dirty="0"/>
          </a:p>
        </p:txBody>
      </p:sp>
      <p:sp>
        <p:nvSpPr>
          <p:cNvPr id="8" name="Tijdelijke aanduiding voor voettekst 7"/>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2967347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Complex Event Processing</a:t>
            </a:r>
            <a:endParaRPr lang="nl-NL" dirty="0"/>
          </a:p>
        </p:txBody>
      </p:sp>
      <p:sp>
        <p:nvSpPr>
          <p:cNvPr id="3" name="Tijdelijke aanduiding voor inhoud 2"/>
          <p:cNvSpPr>
            <a:spLocks noGrp="1"/>
          </p:cNvSpPr>
          <p:nvPr>
            <p:ph idx="1"/>
          </p:nvPr>
        </p:nvSpPr>
        <p:spPr/>
        <p:txBody>
          <a:bodyPr>
            <a:normAutofit fontScale="85000" lnSpcReduction="10000"/>
          </a:bodyPr>
          <a:lstStyle/>
          <a:p>
            <a:pPr>
              <a:lnSpc>
                <a:spcPct val="110000"/>
              </a:lnSpc>
            </a:pPr>
            <a:r>
              <a:rPr lang="en-US" dirty="0"/>
              <a:t>Low level robot behaviors can be separated into three tasks (Arkin, 1998):</a:t>
            </a:r>
          </a:p>
          <a:p>
            <a:pPr lvl="1">
              <a:lnSpc>
                <a:spcPct val="110000"/>
              </a:lnSpc>
            </a:pPr>
            <a:r>
              <a:rPr lang="en-US" dirty="0"/>
              <a:t>Sensing</a:t>
            </a:r>
          </a:p>
          <a:p>
            <a:pPr lvl="1">
              <a:lnSpc>
                <a:spcPct val="110000"/>
              </a:lnSpc>
            </a:pPr>
            <a:r>
              <a:rPr lang="en-US" dirty="0"/>
              <a:t>Computation/planning</a:t>
            </a:r>
          </a:p>
          <a:p>
            <a:pPr lvl="1">
              <a:lnSpc>
                <a:spcPct val="110000"/>
              </a:lnSpc>
            </a:pPr>
            <a:r>
              <a:rPr lang="en-US" dirty="0"/>
              <a:t>Acting</a:t>
            </a:r>
          </a:p>
          <a:p>
            <a:pPr>
              <a:lnSpc>
                <a:spcPct val="110000"/>
              </a:lnSpc>
            </a:pPr>
            <a:r>
              <a:rPr lang="en-US" dirty="0"/>
              <a:t>Typically components are created for each task and connected using middleware</a:t>
            </a:r>
          </a:p>
          <a:p>
            <a:pPr>
              <a:lnSpc>
                <a:spcPct val="110000"/>
              </a:lnSpc>
            </a:pPr>
            <a:r>
              <a:rPr lang="en-US" dirty="0"/>
              <a:t>Push behavior can be created using the Observer Design Pattern (Gamma et al., 1994)</a:t>
            </a:r>
          </a:p>
          <a:p>
            <a:pPr>
              <a:lnSpc>
                <a:spcPct val="110000"/>
              </a:lnSpc>
            </a:pPr>
            <a:r>
              <a:rPr lang="en-US" dirty="0"/>
              <a:t>The observer pattern can be extended to function over streams of events instead of single items (Maier and </a:t>
            </a:r>
            <a:r>
              <a:rPr lang="en-US" dirty="0" err="1"/>
              <a:t>Odersky</a:t>
            </a:r>
            <a:r>
              <a:rPr lang="en-US" dirty="0"/>
              <a:t>, 2012; Meijer; 2012)</a:t>
            </a:r>
          </a:p>
          <a:p>
            <a:pPr>
              <a:lnSpc>
                <a:spcPct val="110000"/>
              </a:lnSpc>
            </a:pPr>
            <a:r>
              <a:rPr lang="en-US" dirty="0"/>
              <a:t>Data flow between components is specified using connectors (Taylor, </a:t>
            </a:r>
            <a:r>
              <a:rPr lang="en-US" dirty="0" err="1"/>
              <a:t>Medvidovic</a:t>
            </a:r>
            <a:r>
              <a:rPr lang="en-US" dirty="0"/>
              <a:t> and </a:t>
            </a:r>
            <a:r>
              <a:rPr lang="en-US" dirty="0" err="1"/>
              <a:t>Dashofy</a:t>
            </a:r>
            <a:r>
              <a:rPr lang="en-US" dirty="0"/>
              <a:t>, 2008)</a:t>
            </a:r>
          </a:p>
        </p:txBody>
      </p:sp>
      <p:sp>
        <p:nvSpPr>
          <p:cNvPr id="4" name="Tijdelijke aanduiding voor dianummer 3"/>
          <p:cNvSpPr>
            <a:spLocks noGrp="1"/>
          </p:cNvSpPr>
          <p:nvPr>
            <p:ph type="sldNum" sz="quarter" idx="12"/>
          </p:nvPr>
        </p:nvSpPr>
        <p:spPr/>
        <p:txBody>
          <a:bodyPr/>
          <a:lstStyle/>
          <a:p>
            <a:fld id="{897D77C9-B7F6-45E3-8A3F-F767EA0FEF98}" type="slidenum">
              <a:rPr lang="nl-NL" smtClean="0"/>
              <a:pPr/>
              <a:t>9</a:t>
            </a:fld>
            <a:r>
              <a:rPr lang="nl-NL"/>
              <a:t> / 26</a:t>
            </a:r>
            <a:endParaRPr lang="nl-NL" dirty="0"/>
          </a:p>
        </p:txBody>
      </p:sp>
      <p:sp>
        <p:nvSpPr>
          <p:cNvPr id="5" name="Tijdelijke aanduiding voor datum 4"/>
          <p:cNvSpPr>
            <a:spLocks noGrp="1"/>
          </p:cNvSpPr>
          <p:nvPr>
            <p:ph type="dt" sz="half" idx="10"/>
          </p:nvPr>
        </p:nvSpPr>
        <p:spPr/>
        <p:txBody>
          <a:bodyPr/>
          <a:lstStyle/>
          <a:p>
            <a:r>
              <a:rPr lang="nl-NL"/>
              <a:t>IEEE SIMPAR 2016</a:t>
            </a:r>
            <a:endParaRPr lang="nl-NL" dirty="0"/>
          </a:p>
        </p:txBody>
      </p:sp>
      <p:sp>
        <p:nvSpPr>
          <p:cNvPr id="8" name="Tijdelijke aanduiding voor voettekst 7"/>
          <p:cNvSpPr>
            <a:spLocks noGrp="1"/>
          </p:cNvSpPr>
          <p:nvPr>
            <p:ph type="ftr" sz="quarter" idx="11"/>
          </p:nvPr>
        </p:nvSpPr>
        <p:spPr/>
        <p:txBody>
          <a:bodyPr/>
          <a:lstStyle/>
          <a:p>
            <a:r>
              <a:rPr lang="en-US"/>
              <a:t>Cognitive Robot Programming using Procedural Parameters and Complex Event Processing</a:t>
            </a:r>
            <a:endParaRPr lang="nl-NL" dirty="0"/>
          </a:p>
        </p:txBody>
      </p:sp>
    </p:spTree>
    <p:extLst>
      <p:ext uri="{BB962C8B-B14F-4D97-AF65-F5344CB8AC3E}">
        <p14:creationId xmlns:p14="http://schemas.microsoft.com/office/powerpoint/2010/main" val="851102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24321</TotalTime>
  <Words>2141</Words>
  <Application>Microsoft Office PowerPoint</Application>
  <PresentationFormat>Breedbeeld</PresentationFormat>
  <Paragraphs>342</Paragraphs>
  <Slides>26</Slides>
  <Notes>3</Notes>
  <HiddenSlides>0</HiddenSlides>
  <MMClips>1</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26</vt:i4>
      </vt:variant>
    </vt:vector>
  </HeadingPairs>
  <TitlesOfParts>
    <vt:vector size="34" baseType="lpstr">
      <vt:lpstr>Arial</vt:lpstr>
      <vt:lpstr>Calibri</vt:lpstr>
      <vt:lpstr>Cambria Math</vt:lpstr>
      <vt:lpstr>Courier New</vt:lpstr>
      <vt:lpstr>Roboto</vt:lpstr>
      <vt:lpstr>Times New Roman</vt:lpstr>
      <vt:lpstr>Wingdings</vt:lpstr>
      <vt:lpstr>Kantoorthema</vt:lpstr>
      <vt:lpstr>Cognitive Robot Programming using Procedural Parameters and Complex Event Processing</vt:lpstr>
      <vt:lpstr>Research overview</vt:lpstr>
      <vt:lpstr>Research objectives</vt:lpstr>
      <vt:lpstr>Related work: Choregraphe</vt:lpstr>
      <vt:lpstr>Related work: Targets-Drives-Means (Berenz and Suzuki, 2014)</vt:lpstr>
      <vt:lpstr>Related work: Robot Operating System (Quigley et al., 2009)</vt:lpstr>
      <vt:lpstr>Related work: DisCODe (Stefanczyk and Kornuta, 2014)</vt:lpstr>
      <vt:lpstr>Cognitive Robot Programming</vt:lpstr>
      <vt:lpstr>Complex Event Processing</vt:lpstr>
      <vt:lpstr>CEP Graphical Representation</vt:lpstr>
      <vt:lpstr>Procedural parameters</vt:lpstr>
      <vt:lpstr>Architecture</vt:lpstr>
      <vt:lpstr>Example application</vt:lpstr>
      <vt:lpstr>Demonstration</vt:lpstr>
      <vt:lpstr>Intuitive implementation</vt:lpstr>
      <vt:lpstr>Intuitive implementation: Object distance</vt:lpstr>
      <vt:lpstr>Intuitive implementation: Left or right arm</vt:lpstr>
      <vt:lpstr>Implementation: Sampling</vt:lpstr>
      <vt:lpstr>Implementation: Distance to ball</vt:lpstr>
      <vt:lpstr>Implementation: Filter based on distance</vt:lpstr>
      <vt:lpstr>Implementation: Determining the arm</vt:lpstr>
      <vt:lpstr>Implementation: Dealing with old data</vt:lpstr>
      <vt:lpstr>Implementation: Controlling the trackers</vt:lpstr>
      <vt:lpstr>Complete implementation</vt:lpstr>
      <vt:lpstr>Discussion and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Floris Erich</dc:creator>
  <cp:lastModifiedBy>Floris Erich</cp:lastModifiedBy>
  <cp:revision>254</cp:revision>
  <cp:lastPrinted>2016-12-12T00:42:41Z</cp:lastPrinted>
  <dcterms:created xsi:type="dcterms:W3CDTF">2015-12-02T10:10:24Z</dcterms:created>
  <dcterms:modified xsi:type="dcterms:W3CDTF">2016-12-13T00:34:31Z</dcterms:modified>
</cp:coreProperties>
</file>